
<file path=[Content_Types].xml><?xml version="1.0" encoding="utf-8"?>
<Types xmlns="http://schemas.openxmlformats.org/package/2006/content-types">
  <Default Extension="png" ContentType="image/png"/>
  <Default Extension="bin" ContentType="application/vnd.openxmlformats-officedocument.oleObject"/>
  <Default Extension="m4a" ContentType="audio/mp4"/>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64" r:id="rId3"/>
    <p:sldId id="259" r:id="rId4"/>
    <p:sldId id="265" r:id="rId5"/>
    <p:sldId id="266" r:id="rId6"/>
    <p:sldId id="267" r:id="rId7"/>
    <p:sldId id="268" r:id="rId8"/>
    <p:sldId id="272" r:id="rId9"/>
    <p:sldId id="270" r:id="rId10"/>
    <p:sldId id="271" r:id="rId11"/>
    <p:sldId id="269" r:id="rId12"/>
    <p:sldId id="273" r:id="rId13"/>
    <p:sldId id="274" r:id="rId14"/>
    <p:sldId id="275" r:id="rId15"/>
    <p:sldId id="278" r:id="rId16"/>
    <p:sldId id="257" r:id="rId17"/>
    <p:sldId id="258" r:id="rId18"/>
    <p:sldId id="276" r:id="rId19"/>
    <p:sldId id="277" r:id="rId20"/>
    <p:sldId id="261" r:id="rId21"/>
    <p:sldId id="260" r:id="rId22"/>
    <p:sldId id="263" r:id="rId23"/>
    <p:sldId id="262" r:id="rId24"/>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52B1D7-B21C-4057-A94C-BED76688C5F4}" v="3" dt="2022-12-02T21:53:48.2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19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ny Morgan" userId="42442bda-0ec4-4478-bc8e-81fff44fd40a" providerId="ADAL" clId="{4752B1D7-B21C-4057-A94C-BED76688C5F4}"/>
    <pc:docChg chg="modSld sldOrd">
      <pc:chgData name="Tiffany Morgan" userId="42442bda-0ec4-4478-bc8e-81fff44fd40a" providerId="ADAL" clId="{4752B1D7-B21C-4057-A94C-BED76688C5F4}" dt="2022-12-02T21:53:52.547" v="204" actId="1076"/>
      <pc:docMkLst>
        <pc:docMk/>
      </pc:docMkLst>
      <pc:sldChg chg="addSp modSp mod">
        <pc:chgData name="Tiffany Morgan" userId="42442bda-0ec4-4478-bc8e-81fff44fd40a" providerId="ADAL" clId="{4752B1D7-B21C-4057-A94C-BED76688C5F4}" dt="2022-12-02T21:53:52.547" v="204" actId="1076"/>
        <pc:sldMkLst>
          <pc:docMk/>
          <pc:sldMk cId="4027770370" sldId="256"/>
        </pc:sldMkLst>
        <pc:spChg chg="add mod">
          <ac:chgData name="Tiffany Morgan" userId="42442bda-0ec4-4478-bc8e-81fff44fd40a" providerId="ADAL" clId="{4752B1D7-B21C-4057-A94C-BED76688C5F4}" dt="2022-12-02T21:52:45.544" v="203" actId="20577"/>
          <ac:spMkLst>
            <pc:docMk/>
            <pc:sldMk cId="4027770370" sldId="256"/>
            <ac:spMk id="5" creationId="{68E19C18-0B3A-911A-2332-583A9ACF47BB}"/>
          </ac:spMkLst>
        </pc:spChg>
        <pc:picChg chg="mod">
          <ac:chgData name="Tiffany Morgan" userId="42442bda-0ec4-4478-bc8e-81fff44fd40a" providerId="ADAL" clId="{4752B1D7-B21C-4057-A94C-BED76688C5F4}" dt="2022-12-02T21:53:52.547" v="204" actId="1076"/>
          <ac:picMkLst>
            <pc:docMk/>
            <pc:sldMk cId="4027770370" sldId="256"/>
            <ac:picMk id="7" creationId="{E44100EA-1FF7-AA02-CF3A-119CFFE49442}"/>
          </ac:picMkLst>
        </pc:picChg>
      </pc:sldChg>
      <pc:sldChg chg="modSp mod">
        <pc:chgData name="Tiffany Morgan" userId="42442bda-0ec4-4478-bc8e-81fff44fd40a" providerId="ADAL" clId="{4752B1D7-B21C-4057-A94C-BED76688C5F4}" dt="2022-12-02T20:47:31.547" v="164" actId="20577"/>
        <pc:sldMkLst>
          <pc:docMk/>
          <pc:sldMk cId="186239138" sldId="274"/>
        </pc:sldMkLst>
        <pc:spChg chg="mod">
          <ac:chgData name="Tiffany Morgan" userId="42442bda-0ec4-4478-bc8e-81fff44fd40a" providerId="ADAL" clId="{4752B1D7-B21C-4057-A94C-BED76688C5F4}" dt="2022-12-02T20:47:31.547" v="164" actId="20577"/>
          <ac:spMkLst>
            <pc:docMk/>
            <pc:sldMk cId="186239138" sldId="274"/>
            <ac:spMk id="3" creationId="{420B75A6-C69A-6810-D885-F7C16B77B2C7}"/>
          </ac:spMkLst>
        </pc:spChg>
      </pc:sldChg>
      <pc:sldChg chg="modSp mod">
        <pc:chgData name="Tiffany Morgan" userId="42442bda-0ec4-4478-bc8e-81fff44fd40a" providerId="ADAL" clId="{4752B1D7-B21C-4057-A94C-BED76688C5F4}" dt="2022-12-02T20:44:52.411" v="2" actId="20577"/>
        <pc:sldMkLst>
          <pc:docMk/>
          <pc:sldMk cId="2131773455" sldId="275"/>
        </pc:sldMkLst>
        <pc:spChg chg="mod">
          <ac:chgData name="Tiffany Morgan" userId="42442bda-0ec4-4478-bc8e-81fff44fd40a" providerId="ADAL" clId="{4752B1D7-B21C-4057-A94C-BED76688C5F4}" dt="2022-12-02T20:44:52.411" v="2" actId="20577"/>
          <ac:spMkLst>
            <pc:docMk/>
            <pc:sldMk cId="2131773455" sldId="275"/>
            <ac:spMk id="2" creationId="{0F5FD4C4-A531-6DFF-A45C-D62EFFEA4D9B}"/>
          </ac:spMkLst>
        </pc:spChg>
      </pc:sldChg>
      <pc:sldChg chg="modSp mod">
        <pc:chgData name="Tiffany Morgan" userId="42442bda-0ec4-4478-bc8e-81fff44fd40a" providerId="ADAL" clId="{4752B1D7-B21C-4057-A94C-BED76688C5F4}" dt="2022-12-02T20:43:44.563" v="1" actId="115"/>
        <pc:sldMkLst>
          <pc:docMk/>
          <pc:sldMk cId="2053013801" sldId="276"/>
        </pc:sldMkLst>
        <pc:spChg chg="mod">
          <ac:chgData name="Tiffany Morgan" userId="42442bda-0ec4-4478-bc8e-81fff44fd40a" providerId="ADAL" clId="{4752B1D7-B21C-4057-A94C-BED76688C5F4}" dt="2022-12-02T20:43:44.563" v="1" actId="115"/>
          <ac:spMkLst>
            <pc:docMk/>
            <pc:sldMk cId="2053013801" sldId="276"/>
            <ac:spMk id="3" creationId="{0DD34DB6-B082-5ED3-9524-B7C1A7BCC5DF}"/>
          </ac:spMkLst>
        </pc:spChg>
      </pc:sldChg>
      <pc:sldChg chg="ord">
        <pc:chgData name="Tiffany Morgan" userId="42442bda-0ec4-4478-bc8e-81fff44fd40a" providerId="ADAL" clId="{4752B1D7-B21C-4057-A94C-BED76688C5F4}" dt="2022-12-02T21:49:39.213" v="166"/>
        <pc:sldMkLst>
          <pc:docMk/>
          <pc:sldMk cId="869321423" sldId="278"/>
        </pc:sldMkLst>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D96F2-02BD-E71F-EFBD-14FECCF2D331}"/>
              </a:ext>
            </a:extLst>
          </p:cNvPr>
          <p:cNvSpPr>
            <a:spLocks noGrp="1"/>
          </p:cNvSpPr>
          <p:nvPr>
            <p:ph type="ctrTitle"/>
          </p:nvPr>
        </p:nvSpPr>
        <p:spPr>
          <a:xfrm>
            <a:off x="1524000" y="1122362"/>
            <a:ext cx="7172325" cy="3152251"/>
          </a:xfrm>
        </p:spPr>
        <p:txBody>
          <a:bodyPr anchor="b">
            <a:normAutofit/>
          </a:bodyPr>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BBE90113-E8E1-4E48-41BC-583802BFC956}"/>
              </a:ext>
            </a:extLst>
          </p:cNvPr>
          <p:cNvSpPr>
            <a:spLocks noGrp="1"/>
          </p:cNvSpPr>
          <p:nvPr>
            <p:ph type="subTitle" idx="1"/>
          </p:nvPr>
        </p:nvSpPr>
        <p:spPr>
          <a:xfrm>
            <a:off x="1524000" y="4920137"/>
            <a:ext cx="7172325" cy="112236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FAC7EE5-BFF0-D779-4261-E239DB450A69}"/>
              </a:ext>
            </a:extLst>
          </p:cNvPr>
          <p:cNvSpPr>
            <a:spLocks noGrp="1"/>
          </p:cNvSpPr>
          <p:nvPr>
            <p:ph type="dt" sz="half" idx="10"/>
          </p:nvPr>
        </p:nvSpPr>
        <p:spPr/>
        <p:txBody>
          <a:bodyPr/>
          <a:lstStyle/>
          <a:p>
            <a:fld id="{9D0D92BC-42A9-434B-8530-ADBF4485E407}" type="datetimeFigureOut">
              <a:rPr lang="en-US" smtClean="0"/>
              <a:t>3/21/2023</a:t>
            </a:fld>
            <a:endParaRPr lang="en-US"/>
          </a:p>
        </p:txBody>
      </p:sp>
      <p:sp>
        <p:nvSpPr>
          <p:cNvPr id="5" name="Footer Placeholder 4">
            <a:extLst>
              <a:ext uri="{FF2B5EF4-FFF2-40B4-BE49-F238E27FC236}">
                <a16:creationId xmlns:a16="http://schemas.microsoft.com/office/drawing/2014/main" id="{63789492-34ED-FE24-4F29-E4C8F5497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0C886-7F1E-7BC1-9A9E-B24C2AC2F0F5}"/>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8" name="Straight Connector 7">
            <a:extLst>
              <a:ext uri="{FF2B5EF4-FFF2-40B4-BE49-F238E27FC236}">
                <a16:creationId xmlns:a16="http://schemas.microsoft.com/office/drawing/2014/main" id="{1C74AEE6-9CA7-5247-DC34-99634247DF50}"/>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604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F4143-3C41-D626-8F64-36A9C9F1A606}"/>
              </a:ext>
            </a:extLst>
          </p:cNvPr>
          <p:cNvSpPr>
            <a:spLocks noGrp="1"/>
          </p:cNvSpPr>
          <p:nvPr>
            <p:ph type="title"/>
          </p:nvPr>
        </p:nvSpPr>
        <p:spPr>
          <a:xfrm>
            <a:off x="952500" y="914400"/>
            <a:ext cx="9962791" cy="99060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52C4FB-B560-A0FC-6435-952981BC9A1D}"/>
              </a:ext>
            </a:extLst>
          </p:cNvPr>
          <p:cNvSpPr>
            <a:spLocks noGrp="1"/>
          </p:cNvSpPr>
          <p:nvPr>
            <p:ph type="body" orient="vert" idx="1"/>
          </p:nvPr>
        </p:nvSpPr>
        <p:spPr>
          <a:xfrm>
            <a:off x="952500" y="2285997"/>
            <a:ext cx="9962791" cy="38909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7CEC4F-0A90-11E2-E43E-B9E765AFBD3A}"/>
              </a:ext>
            </a:extLst>
          </p:cNvPr>
          <p:cNvSpPr>
            <a:spLocks noGrp="1"/>
          </p:cNvSpPr>
          <p:nvPr>
            <p:ph type="dt" sz="half" idx="10"/>
          </p:nvPr>
        </p:nvSpPr>
        <p:spPr/>
        <p:txBody>
          <a:bodyPr/>
          <a:lstStyle/>
          <a:p>
            <a:fld id="{9D0D92BC-42A9-434B-8530-ADBF4485E407}" type="datetimeFigureOut">
              <a:rPr lang="en-US" smtClean="0"/>
              <a:t>3/21/2023</a:t>
            </a:fld>
            <a:endParaRPr lang="en-US"/>
          </a:p>
        </p:txBody>
      </p:sp>
      <p:sp>
        <p:nvSpPr>
          <p:cNvPr id="5" name="Footer Placeholder 4">
            <a:extLst>
              <a:ext uri="{FF2B5EF4-FFF2-40B4-BE49-F238E27FC236}">
                <a16:creationId xmlns:a16="http://schemas.microsoft.com/office/drawing/2014/main" id="{51B2A5B4-1D77-B0AC-49E7-CAE9556B1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96EF9-2FDA-8E87-D546-8840CEBF038C}"/>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478220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085AB7-38B3-7F80-0B2D-7960F5637521}"/>
              </a:ext>
            </a:extLst>
          </p:cNvPr>
          <p:cNvSpPr>
            <a:spLocks noGrp="1"/>
          </p:cNvSpPr>
          <p:nvPr>
            <p:ph type="title" orient="vert"/>
          </p:nvPr>
        </p:nvSpPr>
        <p:spPr>
          <a:xfrm>
            <a:off x="9224513" y="1052423"/>
            <a:ext cx="1771292" cy="49170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B5ADBDC3-E9EA-8699-B2E4-4C7784455BA8}"/>
              </a:ext>
            </a:extLst>
          </p:cNvPr>
          <p:cNvSpPr>
            <a:spLocks noGrp="1"/>
          </p:cNvSpPr>
          <p:nvPr>
            <p:ph type="body" orient="vert" idx="1"/>
          </p:nvPr>
        </p:nvSpPr>
        <p:spPr>
          <a:xfrm>
            <a:off x="1006414" y="1052424"/>
            <a:ext cx="7873043" cy="49170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E1DBEDE-3A67-6FCA-25F3-B91F7C82ED89}"/>
              </a:ext>
            </a:extLst>
          </p:cNvPr>
          <p:cNvSpPr>
            <a:spLocks noGrp="1"/>
          </p:cNvSpPr>
          <p:nvPr>
            <p:ph type="dt" sz="half" idx="10"/>
          </p:nvPr>
        </p:nvSpPr>
        <p:spPr/>
        <p:txBody>
          <a:bodyPr/>
          <a:lstStyle/>
          <a:p>
            <a:fld id="{9D0D92BC-42A9-434B-8530-ADBF4485E407}" type="datetimeFigureOut">
              <a:rPr lang="en-US" smtClean="0"/>
              <a:t>3/21/2023</a:t>
            </a:fld>
            <a:endParaRPr lang="en-US"/>
          </a:p>
        </p:txBody>
      </p:sp>
      <p:sp>
        <p:nvSpPr>
          <p:cNvPr id="5" name="Footer Placeholder 4">
            <a:extLst>
              <a:ext uri="{FF2B5EF4-FFF2-40B4-BE49-F238E27FC236}">
                <a16:creationId xmlns:a16="http://schemas.microsoft.com/office/drawing/2014/main" id="{BB9EFF51-4318-20EA-3A3A-8FE203B1A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D9703-5BAD-DE95-98D9-0F30E7C0937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4091982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32FD-157B-437C-E9D5-B66E8B3B19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790A51-A7E8-7A6A-5FD0-F9B250BE41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8C8B8-F999-7D95-435D-17CE6ACCDC87}"/>
              </a:ext>
            </a:extLst>
          </p:cNvPr>
          <p:cNvSpPr>
            <a:spLocks noGrp="1"/>
          </p:cNvSpPr>
          <p:nvPr>
            <p:ph type="dt" sz="half" idx="10"/>
          </p:nvPr>
        </p:nvSpPr>
        <p:spPr/>
        <p:txBody>
          <a:bodyPr/>
          <a:lstStyle/>
          <a:p>
            <a:fld id="{9D0D92BC-42A9-434B-8530-ADBF4485E407}" type="datetimeFigureOut">
              <a:rPr lang="en-US" smtClean="0"/>
              <a:t>3/21/2023</a:t>
            </a:fld>
            <a:endParaRPr lang="en-US"/>
          </a:p>
        </p:txBody>
      </p:sp>
      <p:sp>
        <p:nvSpPr>
          <p:cNvPr id="5" name="Footer Placeholder 4">
            <a:extLst>
              <a:ext uri="{FF2B5EF4-FFF2-40B4-BE49-F238E27FC236}">
                <a16:creationId xmlns:a16="http://schemas.microsoft.com/office/drawing/2014/main" id="{6E427265-C89C-937F-1DA3-F377F6877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EB89E-4530-3632-3485-F481DB042ED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561262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8056A-761D-1DBC-276A-2A46D153C03F}"/>
              </a:ext>
            </a:extLst>
          </p:cNvPr>
          <p:cNvSpPr>
            <a:spLocks noGrp="1"/>
          </p:cNvSpPr>
          <p:nvPr>
            <p:ph type="title"/>
          </p:nvPr>
        </p:nvSpPr>
        <p:spPr>
          <a:xfrm>
            <a:off x="1471613" y="1355763"/>
            <a:ext cx="6972300" cy="2255794"/>
          </a:xfrm>
        </p:spPr>
        <p:txBody>
          <a:bodyPr anchor="t">
            <a:normAutofit/>
          </a:bodyPr>
          <a:lstStyle>
            <a:lvl1pPr>
              <a:lnSpc>
                <a:spcPct val="110000"/>
              </a:lnSpc>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193904B3-6AC1-19D5-3EAE-2009A3B4CE65}"/>
              </a:ext>
            </a:extLst>
          </p:cNvPr>
          <p:cNvSpPr>
            <a:spLocks noGrp="1"/>
          </p:cNvSpPr>
          <p:nvPr>
            <p:ph type="body" idx="1"/>
          </p:nvPr>
        </p:nvSpPr>
        <p:spPr>
          <a:xfrm>
            <a:off x="1524000" y="4921820"/>
            <a:ext cx="5524500" cy="1150934"/>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FA2A86D-493D-5BF6-8AA6-F1231E3BAE7D}"/>
              </a:ext>
            </a:extLst>
          </p:cNvPr>
          <p:cNvSpPr>
            <a:spLocks noGrp="1"/>
          </p:cNvSpPr>
          <p:nvPr>
            <p:ph type="dt" sz="half" idx="10"/>
          </p:nvPr>
        </p:nvSpPr>
        <p:spPr/>
        <p:txBody>
          <a:bodyPr/>
          <a:lstStyle/>
          <a:p>
            <a:fld id="{9D0D92BC-42A9-434B-8530-ADBF4485E407}" type="datetimeFigureOut">
              <a:rPr lang="en-US" smtClean="0"/>
              <a:t>3/21/2023</a:t>
            </a:fld>
            <a:endParaRPr lang="en-US"/>
          </a:p>
        </p:txBody>
      </p:sp>
      <p:sp>
        <p:nvSpPr>
          <p:cNvPr id="5" name="Footer Placeholder 4">
            <a:extLst>
              <a:ext uri="{FF2B5EF4-FFF2-40B4-BE49-F238E27FC236}">
                <a16:creationId xmlns:a16="http://schemas.microsoft.com/office/drawing/2014/main" id="{79CCCD76-6623-164A-7BFA-207AFA057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A64312-1F20-5486-62B0-A8BB8829D6CA}"/>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4" name="Straight Connector 13">
            <a:extLst>
              <a:ext uri="{FF2B5EF4-FFF2-40B4-BE49-F238E27FC236}">
                <a16:creationId xmlns:a16="http://schemas.microsoft.com/office/drawing/2014/main" id="{4703F1C9-9114-4426-6F07-F7FF9CCD5FC4}"/>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580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FC4C-4D16-E5A8-F934-8B158F6F273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79BDE54-F935-945D-3E4F-B659695E84DA}"/>
              </a:ext>
            </a:extLst>
          </p:cNvPr>
          <p:cNvSpPr>
            <a:spLocks noGrp="1"/>
          </p:cNvSpPr>
          <p:nvPr>
            <p:ph sz="half" idx="1"/>
          </p:nvPr>
        </p:nvSpPr>
        <p:spPr>
          <a:xfrm>
            <a:off x="952500" y="2286002"/>
            <a:ext cx="5067300" cy="38909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28F3710-E06B-05DE-937A-C92E52569E34}"/>
              </a:ext>
            </a:extLst>
          </p:cNvPr>
          <p:cNvSpPr>
            <a:spLocks noGrp="1"/>
          </p:cNvSpPr>
          <p:nvPr>
            <p:ph sz="half" idx="2"/>
          </p:nvPr>
        </p:nvSpPr>
        <p:spPr>
          <a:xfrm>
            <a:off x="6172200" y="2286001"/>
            <a:ext cx="5067300" cy="3890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7302EFD-42D3-11C1-677E-0E478B93F7B2}"/>
              </a:ext>
            </a:extLst>
          </p:cNvPr>
          <p:cNvSpPr>
            <a:spLocks noGrp="1"/>
          </p:cNvSpPr>
          <p:nvPr>
            <p:ph type="dt" sz="half" idx="10"/>
          </p:nvPr>
        </p:nvSpPr>
        <p:spPr/>
        <p:txBody>
          <a:bodyPr/>
          <a:lstStyle/>
          <a:p>
            <a:fld id="{9D0D92BC-42A9-434B-8530-ADBF4485E407}" type="datetimeFigureOut">
              <a:rPr lang="en-US" smtClean="0"/>
              <a:t>3/21/2023</a:t>
            </a:fld>
            <a:endParaRPr lang="en-US"/>
          </a:p>
        </p:txBody>
      </p:sp>
      <p:sp>
        <p:nvSpPr>
          <p:cNvPr id="6" name="Footer Placeholder 5">
            <a:extLst>
              <a:ext uri="{FF2B5EF4-FFF2-40B4-BE49-F238E27FC236}">
                <a16:creationId xmlns:a16="http://schemas.microsoft.com/office/drawing/2014/main" id="{224C2F08-0D93-B14B-6106-2925DF3E16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5DE81-F2AB-CCB9-8B68-5E4F31011FF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93937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D81B-4E36-1511-E9A7-8FB931B41FCF}"/>
              </a:ext>
            </a:extLst>
          </p:cNvPr>
          <p:cNvSpPr>
            <a:spLocks noGrp="1"/>
          </p:cNvSpPr>
          <p:nvPr>
            <p:ph type="title"/>
          </p:nvPr>
        </p:nvSpPr>
        <p:spPr>
          <a:xfrm>
            <a:off x="952500" y="1004888"/>
            <a:ext cx="10287000" cy="90011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7FA73DE-183B-9473-20AD-2D3BFED8439F}"/>
              </a:ext>
            </a:extLst>
          </p:cNvPr>
          <p:cNvSpPr>
            <a:spLocks noGrp="1"/>
          </p:cNvSpPr>
          <p:nvPr>
            <p:ph type="body" idx="1"/>
          </p:nvPr>
        </p:nvSpPr>
        <p:spPr>
          <a:xfrm>
            <a:off x="952501"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D70FB3D-60AC-DEF2-4472-31B4E076CBCC}"/>
              </a:ext>
            </a:extLst>
          </p:cNvPr>
          <p:cNvSpPr>
            <a:spLocks noGrp="1"/>
          </p:cNvSpPr>
          <p:nvPr>
            <p:ph sz="half" idx="2"/>
          </p:nvPr>
        </p:nvSpPr>
        <p:spPr>
          <a:xfrm>
            <a:off x="952501" y="3048001"/>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6E5BDB-B29C-788F-E2FB-6C154E8FE82E}"/>
              </a:ext>
            </a:extLst>
          </p:cNvPr>
          <p:cNvSpPr>
            <a:spLocks noGrp="1"/>
          </p:cNvSpPr>
          <p:nvPr>
            <p:ph type="body" sz="quarter" idx="3"/>
          </p:nvPr>
        </p:nvSpPr>
        <p:spPr>
          <a:xfrm>
            <a:off x="6353174"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513FF49-3276-24CA-BC81-FA92C0A9309A}"/>
              </a:ext>
            </a:extLst>
          </p:cNvPr>
          <p:cNvSpPr>
            <a:spLocks noGrp="1"/>
          </p:cNvSpPr>
          <p:nvPr>
            <p:ph sz="quarter" idx="4"/>
          </p:nvPr>
        </p:nvSpPr>
        <p:spPr>
          <a:xfrm>
            <a:off x="6353174" y="3048000"/>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9E8FA1C8-C196-9BE1-F603-3FC17EDD91F8}"/>
              </a:ext>
            </a:extLst>
          </p:cNvPr>
          <p:cNvSpPr>
            <a:spLocks noGrp="1"/>
          </p:cNvSpPr>
          <p:nvPr>
            <p:ph type="dt" sz="half" idx="10"/>
          </p:nvPr>
        </p:nvSpPr>
        <p:spPr/>
        <p:txBody>
          <a:bodyPr/>
          <a:lstStyle/>
          <a:p>
            <a:fld id="{9D0D92BC-42A9-434B-8530-ADBF4485E407}" type="datetimeFigureOut">
              <a:rPr lang="en-US" smtClean="0"/>
              <a:t>3/21/2023</a:t>
            </a:fld>
            <a:endParaRPr lang="en-US"/>
          </a:p>
        </p:txBody>
      </p:sp>
      <p:sp>
        <p:nvSpPr>
          <p:cNvPr id="8" name="Footer Placeholder 7">
            <a:extLst>
              <a:ext uri="{FF2B5EF4-FFF2-40B4-BE49-F238E27FC236}">
                <a16:creationId xmlns:a16="http://schemas.microsoft.com/office/drawing/2014/main" id="{CFB79692-E142-E1D7-AD17-30C5F13657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90FCF2-7B78-2A2A-F878-58335FEA390C}"/>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1" name="Straight Connector 10">
            <a:extLst>
              <a:ext uri="{FF2B5EF4-FFF2-40B4-BE49-F238E27FC236}">
                <a16:creationId xmlns:a16="http://schemas.microsoft.com/office/drawing/2014/main" id="{BC2D0356-1ECF-682B-F87A-811BDD28B2CB}"/>
              </a:ext>
            </a:extLst>
          </p:cNvPr>
          <p:cNvCxnSpPr>
            <a:cxnSpLocks/>
          </p:cNvCxnSpPr>
          <p:nvPr/>
        </p:nvCxnSpPr>
        <p:spPr>
          <a:xfrm>
            <a:off x="1052513"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06CA06-9701-E645-C0A5-594B227B288F}"/>
              </a:ext>
            </a:extLst>
          </p:cNvPr>
          <p:cNvCxnSpPr>
            <a:cxnSpLocks/>
          </p:cNvCxnSpPr>
          <p:nvPr/>
        </p:nvCxnSpPr>
        <p:spPr>
          <a:xfrm>
            <a:off x="6435725"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222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14DA-C0D4-E152-7F42-F6352C961E82}"/>
              </a:ext>
            </a:extLst>
          </p:cNvPr>
          <p:cNvSpPr>
            <a:spLocks noGrp="1"/>
          </p:cNvSpPr>
          <p:nvPr>
            <p:ph type="title"/>
          </p:nvPr>
        </p:nvSpPr>
        <p:spPr>
          <a:xfrm>
            <a:off x="1524000" y="914400"/>
            <a:ext cx="9715500" cy="9906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4EC2AA04-1E84-460C-F560-A228F930F0AF}"/>
              </a:ext>
            </a:extLst>
          </p:cNvPr>
          <p:cNvSpPr>
            <a:spLocks noGrp="1"/>
          </p:cNvSpPr>
          <p:nvPr>
            <p:ph type="dt" sz="half" idx="10"/>
          </p:nvPr>
        </p:nvSpPr>
        <p:spPr/>
        <p:txBody>
          <a:bodyPr/>
          <a:lstStyle/>
          <a:p>
            <a:fld id="{9D0D92BC-42A9-434B-8530-ADBF4485E407}" type="datetimeFigureOut">
              <a:rPr lang="en-US" smtClean="0"/>
              <a:t>3/21/2023</a:t>
            </a:fld>
            <a:endParaRPr lang="en-US"/>
          </a:p>
        </p:txBody>
      </p:sp>
      <p:sp>
        <p:nvSpPr>
          <p:cNvPr id="4" name="Footer Placeholder 3">
            <a:extLst>
              <a:ext uri="{FF2B5EF4-FFF2-40B4-BE49-F238E27FC236}">
                <a16:creationId xmlns:a16="http://schemas.microsoft.com/office/drawing/2014/main" id="{24AB260E-3910-7D1B-5074-24F5F0AB53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2020F1-A878-9B80-6B4F-7D71406BBF3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140462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652D6-7AE9-3E3B-5C1B-2B4399B150D5}"/>
              </a:ext>
            </a:extLst>
          </p:cNvPr>
          <p:cNvSpPr>
            <a:spLocks noGrp="1"/>
          </p:cNvSpPr>
          <p:nvPr>
            <p:ph type="dt" sz="half" idx="10"/>
          </p:nvPr>
        </p:nvSpPr>
        <p:spPr/>
        <p:txBody>
          <a:bodyPr/>
          <a:lstStyle/>
          <a:p>
            <a:fld id="{9D0D92BC-42A9-434B-8530-ADBF4485E407}" type="datetimeFigureOut">
              <a:rPr lang="en-US" smtClean="0"/>
              <a:t>3/21/2023</a:t>
            </a:fld>
            <a:endParaRPr lang="en-US"/>
          </a:p>
        </p:txBody>
      </p:sp>
      <p:sp>
        <p:nvSpPr>
          <p:cNvPr id="3" name="Footer Placeholder 2">
            <a:extLst>
              <a:ext uri="{FF2B5EF4-FFF2-40B4-BE49-F238E27FC236}">
                <a16:creationId xmlns:a16="http://schemas.microsoft.com/office/drawing/2014/main" id="{A9A7127E-2A63-6F45-4C40-8358436307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56FB79-D9D1-5381-0019-E24F8B4DAAB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647313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C23B5-7DA9-0E4F-DA39-4624DB8A252E}"/>
              </a:ext>
            </a:extLst>
          </p:cNvPr>
          <p:cNvSpPr>
            <a:spLocks noGrp="1"/>
          </p:cNvSpPr>
          <p:nvPr>
            <p:ph type="title"/>
          </p:nvPr>
        </p:nvSpPr>
        <p:spPr>
          <a:xfrm>
            <a:off x="1524000" y="1369065"/>
            <a:ext cx="3266536" cy="2312979"/>
          </a:xfrm>
        </p:spPr>
        <p:txBody>
          <a:bodyPr anchor="b">
            <a:no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B94A5E77-518A-1FB9-B473-E19CADE04669}"/>
              </a:ext>
            </a:extLst>
          </p:cNvPr>
          <p:cNvSpPr>
            <a:spLocks noGrp="1"/>
          </p:cNvSpPr>
          <p:nvPr>
            <p:ph idx="1"/>
          </p:nvPr>
        </p:nvSpPr>
        <p:spPr>
          <a:xfrm>
            <a:off x="5624423" y="987425"/>
            <a:ext cx="5615077" cy="4873625"/>
          </a:xfrm>
        </p:spPr>
        <p:txBody>
          <a:bodyPr anchor="ct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365344F-7D06-2406-D113-D24587835D69}"/>
              </a:ext>
            </a:extLst>
          </p:cNvPr>
          <p:cNvSpPr>
            <a:spLocks noGrp="1"/>
          </p:cNvSpPr>
          <p:nvPr>
            <p:ph type="body" sz="half" idx="2"/>
          </p:nvPr>
        </p:nvSpPr>
        <p:spPr>
          <a:xfrm>
            <a:off x="1524000" y="3947801"/>
            <a:ext cx="3266536" cy="238283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22BE708-BAD0-A0A6-9332-9D2179E673FB}"/>
              </a:ext>
            </a:extLst>
          </p:cNvPr>
          <p:cNvSpPr>
            <a:spLocks noGrp="1"/>
          </p:cNvSpPr>
          <p:nvPr>
            <p:ph type="dt" sz="half" idx="10"/>
          </p:nvPr>
        </p:nvSpPr>
        <p:spPr/>
        <p:txBody>
          <a:bodyPr/>
          <a:lstStyle/>
          <a:p>
            <a:fld id="{9D0D92BC-42A9-434B-8530-ADBF4485E407}" type="datetimeFigureOut">
              <a:rPr lang="en-US" smtClean="0"/>
              <a:t>3/21/2023</a:t>
            </a:fld>
            <a:endParaRPr lang="en-US"/>
          </a:p>
        </p:txBody>
      </p:sp>
      <p:sp>
        <p:nvSpPr>
          <p:cNvPr id="6" name="Footer Placeholder 5">
            <a:extLst>
              <a:ext uri="{FF2B5EF4-FFF2-40B4-BE49-F238E27FC236}">
                <a16:creationId xmlns:a16="http://schemas.microsoft.com/office/drawing/2014/main" id="{F8A70050-9362-4EC4-6B73-3A38445B7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DA991-8608-CAB4-33FA-03D380D2F060}"/>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916145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B837-332D-9100-E007-7DE279481410}"/>
              </a:ext>
            </a:extLst>
          </p:cNvPr>
          <p:cNvSpPr>
            <a:spLocks noGrp="1"/>
          </p:cNvSpPr>
          <p:nvPr>
            <p:ph type="title"/>
          </p:nvPr>
        </p:nvSpPr>
        <p:spPr>
          <a:xfrm>
            <a:off x="1523999" y="1385457"/>
            <a:ext cx="3312543" cy="2304288"/>
          </a:xfrm>
        </p:spPr>
        <p:txBody>
          <a:bodyPr anchor="b">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3E0DE983-0B0E-07CC-8C57-4EA529E27D19}"/>
              </a:ext>
            </a:extLst>
          </p:cNvPr>
          <p:cNvSpPr>
            <a:spLocks noGrp="1"/>
          </p:cNvSpPr>
          <p:nvPr>
            <p:ph type="pic" idx="1"/>
          </p:nvPr>
        </p:nvSpPr>
        <p:spPr>
          <a:xfrm>
            <a:off x="5624423" y="957263"/>
            <a:ext cx="5372189" cy="4962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CAB867-3FC6-5007-61B0-D9B7E5B0CED6}"/>
              </a:ext>
            </a:extLst>
          </p:cNvPr>
          <p:cNvSpPr>
            <a:spLocks noGrp="1"/>
          </p:cNvSpPr>
          <p:nvPr>
            <p:ph type="body" sz="half" idx="2"/>
          </p:nvPr>
        </p:nvSpPr>
        <p:spPr>
          <a:xfrm>
            <a:off x="1524000" y="3958315"/>
            <a:ext cx="3312542" cy="1961473"/>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6FC7E0F-BFE1-7134-163B-B777970B762A}"/>
              </a:ext>
            </a:extLst>
          </p:cNvPr>
          <p:cNvSpPr>
            <a:spLocks noGrp="1"/>
          </p:cNvSpPr>
          <p:nvPr>
            <p:ph type="dt" sz="half" idx="10"/>
          </p:nvPr>
        </p:nvSpPr>
        <p:spPr/>
        <p:txBody>
          <a:bodyPr/>
          <a:lstStyle/>
          <a:p>
            <a:fld id="{9D0D92BC-42A9-434B-8530-ADBF4485E407}" type="datetimeFigureOut">
              <a:rPr lang="en-US" smtClean="0"/>
              <a:t>3/21/2023</a:t>
            </a:fld>
            <a:endParaRPr lang="en-US"/>
          </a:p>
        </p:txBody>
      </p:sp>
      <p:sp>
        <p:nvSpPr>
          <p:cNvPr id="6" name="Footer Placeholder 5">
            <a:extLst>
              <a:ext uri="{FF2B5EF4-FFF2-40B4-BE49-F238E27FC236}">
                <a16:creationId xmlns:a16="http://schemas.microsoft.com/office/drawing/2014/main" id="{AD395D0B-4F98-F3BE-FB23-22D8C5D41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B2E3D-2188-B7A9-0ECE-978147358479}"/>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88744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258B98-3BD5-0A20-B0E7-944EAEB2654A}"/>
              </a:ext>
            </a:extLst>
          </p:cNvPr>
          <p:cNvSpPr/>
          <p:nvPr/>
        </p:nvSpPr>
        <p:spPr>
          <a:xfrm>
            <a:off x="0" y="3510612"/>
            <a:ext cx="12192000" cy="334738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C0D404C1-E8A5-65FC-C068-21EA0397ED63}"/>
              </a:ext>
            </a:extLst>
          </p:cNvPr>
          <p:cNvSpPr>
            <a:spLocks noGrp="1"/>
          </p:cNvSpPr>
          <p:nvPr>
            <p:ph type="title"/>
          </p:nvPr>
        </p:nvSpPr>
        <p:spPr>
          <a:xfrm>
            <a:off x="952500" y="757238"/>
            <a:ext cx="10287000" cy="11477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DCFD78-F171-BA47-AAF3-C6EB75F94C78}"/>
              </a:ext>
            </a:extLst>
          </p:cNvPr>
          <p:cNvSpPr>
            <a:spLocks noGrp="1"/>
          </p:cNvSpPr>
          <p:nvPr>
            <p:ph type="body" idx="1"/>
          </p:nvPr>
        </p:nvSpPr>
        <p:spPr>
          <a:xfrm>
            <a:off x="952500" y="2285997"/>
            <a:ext cx="10287000" cy="38909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5965A77-B1AB-D608-A6C5-F0F99B6913D8}"/>
              </a:ext>
            </a:extLst>
          </p:cNvPr>
          <p:cNvSpPr>
            <a:spLocks noGrp="1"/>
          </p:cNvSpPr>
          <p:nvPr>
            <p:ph type="dt" sz="half" idx="2"/>
          </p:nvPr>
        </p:nvSpPr>
        <p:spPr>
          <a:xfrm rot="5400000">
            <a:off x="10568087" y="4756249"/>
            <a:ext cx="2476307"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9D0D92BC-42A9-434B-8530-ADBF4485E407}" type="datetimeFigureOut">
              <a:rPr lang="en-US" smtClean="0"/>
              <a:pPr/>
              <a:t>3/21/2023</a:t>
            </a:fld>
            <a:endParaRPr lang="en-US" dirty="0"/>
          </a:p>
        </p:txBody>
      </p:sp>
      <p:sp>
        <p:nvSpPr>
          <p:cNvPr id="5" name="Footer Placeholder 4">
            <a:extLst>
              <a:ext uri="{FF2B5EF4-FFF2-40B4-BE49-F238E27FC236}">
                <a16:creationId xmlns:a16="http://schemas.microsoft.com/office/drawing/2014/main" id="{05DE34E5-5E9B-7786-05B5-B93241EE2F42}"/>
              </a:ext>
            </a:extLst>
          </p:cNvPr>
          <p:cNvSpPr>
            <a:spLocks noGrp="1"/>
          </p:cNvSpPr>
          <p:nvPr>
            <p:ph type="ftr" sz="quarter" idx="3"/>
          </p:nvPr>
        </p:nvSpPr>
        <p:spPr>
          <a:xfrm rot="5400000">
            <a:off x="10589519" y="1758059"/>
            <a:ext cx="2433442"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525CD4B-611E-32FA-419D-326099EEF340}"/>
              </a:ext>
            </a:extLst>
          </p:cNvPr>
          <p:cNvSpPr>
            <a:spLocks noGrp="1"/>
          </p:cNvSpPr>
          <p:nvPr>
            <p:ph type="sldNum" sz="quarter" idx="4"/>
          </p:nvPr>
        </p:nvSpPr>
        <p:spPr>
          <a:xfrm>
            <a:off x="11539542" y="3246437"/>
            <a:ext cx="533399" cy="365125"/>
          </a:xfrm>
          <a:prstGeom prst="rect">
            <a:avLst/>
          </a:prstGeom>
        </p:spPr>
        <p:txBody>
          <a:bodyPr vert="horz" lIns="91440" tIns="45720" rIns="91440" bIns="45720" rtlCol="0" anchor="ctr"/>
          <a:lstStyle>
            <a:lvl1pPr algn="ctr">
              <a:defRPr sz="1600" b="1" cap="all" baseline="0">
                <a:solidFill>
                  <a:schemeClr val="tx1"/>
                </a:solidFill>
                <a:latin typeface="+mj-lt"/>
              </a:defRPr>
            </a:lvl1p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90066782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56032"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21208"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39496"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3210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search?q=how+to+handle+a+bully+video&amp;rlz=1C1CHBF_enUS934US934&amp;sxsrf=ALiCzsbQWi2J901ZUuJ-LDIMxDev5JTM8g:1670013934831&amp;source=lnms&amp;tbm=vid&amp;sa=X&amp;ved=2ahUKEwiQ0Ova5tv7AhW-nHIEHW6fBBQQ_AUoAXoECAIQAw&amp;biw=1366&amp;bih=617&amp;dpr=1#fpstate=ive&amp;vld=cid:03a4b5bd,vid:7oKjW1OIjuw" TargetMode="External"/><Relationship Id="rId2" Type="http://schemas.openxmlformats.org/officeDocument/2006/relationships/hyperlink" Target="https://www.youtube.com/watch?v=vlwmfiCb-v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s://www.google.com/search?q=building+self+esteem+for+kids&amp;rlz=1C1CHBF_enUS911US911&amp;biw=1440&amp;bih=749&amp;tbm=vid&amp;sxsrf=AJOqlzUJn19iV8T86HWmZdAQCQ4G74x8Ug%3A1675973515947&amp;ei=i1PlY-q6OeaiqtsP_eOP6A0&amp;ved=0ahUKEwiqrMjwn4n9AhVmkWoFHf3xA90Q4dUDCA0&amp;uact=5&amp;oq=building+self+esteem+for+kids&amp;gs_lcp=Cg1nd3Mtd2l6LXZpZGVvEAMyCQgAEBYQHhDxBDIFCAAQhgMyBQgAEIYDOgQIIxAnOgUIABCABDoKCAAQgAQQFBCHAjoGCAAQFhAeULUEWKoKYOcKaABwAHgAgAF2iAGDBpIBAzguMZgBAKABAcABAQ&amp;sclient=gws-wiz-video#fpstate=ive&amp;vld=cid:ba9436cb,vid:ry1jJVr6eT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7oKjW1OIjuw"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7oKjW1OIju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4.bin"/><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760E4C7-47B8-4356-ABCA-CC9C79E2D2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esthetic liquid watercolor and ink">
            <a:extLst>
              <a:ext uri="{FF2B5EF4-FFF2-40B4-BE49-F238E27FC236}">
                <a16:creationId xmlns:a16="http://schemas.microsoft.com/office/drawing/2014/main" id="{2509C7CC-BB49-3AA0-DAF3-776A1E7FC4FB}"/>
              </a:ext>
            </a:extLst>
          </p:cNvPr>
          <p:cNvPicPr>
            <a:picLocks noChangeAspect="1"/>
          </p:cNvPicPr>
          <p:nvPr/>
        </p:nvPicPr>
        <p:blipFill rotWithShape="1">
          <a:blip r:embed="rId4">
            <a:alphaModFix/>
          </a:blip>
          <a:srcRect t="1877" b="6680"/>
          <a:stretch/>
        </p:blipFill>
        <p:spPr>
          <a:xfrm>
            <a:off x="-2015736" y="147104"/>
            <a:ext cx="12191980" cy="6856429"/>
          </a:xfrm>
          <a:prstGeom prst="rect">
            <a:avLst/>
          </a:prstGeom>
        </p:spPr>
      </p:pic>
      <p:sp>
        <p:nvSpPr>
          <p:cNvPr id="11" name="Freeform: Shape 10">
            <a:extLst>
              <a:ext uri="{FF2B5EF4-FFF2-40B4-BE49-F238E27FC236}">
                <a16:creationId xmlns:a16="http://schemas.microsoft.com/office/drawing/2014/main" id="{CEB96CAC-5A33-8303-9C73-1B3220A5D3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524" y="1250342"/>
            <a:ext cx="4357316" cy="4357316"/>
          </a:xfrm>
          <a:custGeom>
            <a:avLst/>
            <a:gdLst>
              <a:gd name="connsiteX0" fmla="*/ 2178658 w 4357316"/>
              <a:gd name="connsiteY0" fmla="*/ 0 h 4357316"/>
              <a:gd name="connsiteX1" fmla="*/ 4357316 w 4357316"/>
              <a:gd name="connsiteY1" fmla="*/ 2178658 h 4357316"/>
              <a:gd name="connsiteX2" fmla="*/ 2178658 w 4357316"/>
              <a:gd name="connsiteY2" fmla="*/ 4357316 h 4357316"/>
              <a:gd name="connsiteX3" fmla="*/ 0 w 4357316"/>
              <a:gd name="connsiteY3" fmla="*/ 2178658 h 4357316"/>
              <a:gd name="connsiteX4" fmla="*/ 2178658 w 4357316"/>
              <a:gd name="connsiteY4" fmla="*/ 0 h 435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7316" h="4357316">
                <a:moveTo>
                  <a:pt x="2178658" y="0"/>
                </a:moveTo>
                <a:cubicBezTo>
                  <a:pt x="3381898" y="0"/>
                  <a:pt x="4357316" y="975418"/>
                  <a:pt x="4357316" y="2178658"/>
                </a:cubicBezTo>
                <a:cubicBezTo>
                  <a:pt x="4357316" y="3381898"/>
                  <a:pt x="3381898" y="4357316"/>
                  <a:pt x="2178658" y="4357316"/>
                </a:cubicBezTo>
                <a:cubicBezTo>
                  <a:pt x="975418" y="4357316"/>
                  <a:pt x="0" y="3381898"/>
                  <a:pt x="0" y="2178658"/>
                </a:cubicBezTo>
                <a:cubicBezTo>
                  <a:pt x="0" y="975418"/>
                  <a:pt x="975418" y="0"/>
                  <a:pt x="2178658" y="0"/>
                </a:cubicBezTo>
                <a:close/>
              </a:path>
            </a:pathLst>
          </a:custGeom>
          <a:gradFill>
            <a:gsLst>
              <a:gs pos="0">
                <a:schemeClr val="accent1">
                  <a:lumMod val="60000"/>
                  <a:lumOff val="40000"/>
                  <a:alpha val="20000"/>
                </a:schemeClr>
              </a:gs>
              <a:gs pos="7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D976D52-A1A0-2575-06B1-8FAADB19092A}"/>
              </a:ext>
            </a:extLst>
          </p:cNvPr>
          <p:cNvSpPr>
            <a:spLocks noGrp="1"/>
          </p:cNvSpPr>
          <p:nvPr>
            <p:ph type="ctrTitle"/>
          </p:nvPr>
        </p:nvSpPr>
        <p:spPr>
          <a:xfrm>
            <a:off x="1078841" y="2211977"/>
            <a:ext cx="3954681" cy="2032359"/>
          </a:xfrm>
        </p:spPr>
        <p:txBody>
          <a:bodyPr anchor="ctr">
            <a:normAutofit fontScale="90000"/>
          </a:bodyPr>
          <a:lstStyle/>
          <a:p>
            <a:pPr algn="ctr"/>
            <a:r>
              <a:rPr lang="en-US" dirty="0"/>
              <a:t>Self-Esteem </a:t>
            </a:r>
            <a:br>
              <a:rPr lang="en-US" dirty="0"/>
            </a:br>
            <a:r>
              <a:rPr lang="en-US" dirty="0"/>
              <a:t>&amp;</a:t>
            </a:r>
            <a:br>
              <a:rPr lang="en-US" dirty="0"/>
            </a:br>
            <a:r>
              <a:rPr lang="en-US" dirty="0"/>
              <a:t>Peer Pressure</a:t>
            </a:r>
          </a:p>
        </p:txBody>
      </p:sp>
      <p:cxnSp>
        <p:nvCxnSpPr>
          <p:cNvPr id="13" name="Straight Connector 12">
            <a:extLst>
              <a:ext uri="{FF2B5EF4-FFF2-40B4-BE49-F238E27FC236}">
                <a16:creationId xmlns:a16="http://schemas.microsoft.com/office/drawing/2014/main" id="{7454BE46-239F-BB50-4643-61FF5943B7F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95142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8E19C18-0B3A-911A-2332-583A9ACF47BB}"/>
              </a:ext>
            </a:extLst>
          </p:cNvPr>
          <p:cNvSpPr txBox="1"/>
          <p:nvPr/>
        </p:nvSpPr>
        <p:spPr>
          <a:xfrm>
            <a:off x="9014593" y="327012"/>
            <a:ext cx="2729547" cy="923330"/>
          </a:xfrm>
          <a:prstGeom prst="rect">
            <a:avLst/>
          </a:prstGeom>
          <a:noFill/>
        </p:spPr>
        <p:txBody>
          <a:bodyPr wrap="square" rtlCol="0">
            <a:spAutoFit/>
          </a:bodyPr>
          <a:lstStyle/>
          <a:p>
            <a:r>
              <a:rPr lang="en-US" dirty="0">
                <a:solidFill>
                  <a:schemeClr val="bg1"/>
                </a:solidFill>
                <a:latin typeface="Amasis MT Pro" panose="02040504050005020304" pitchFamily="18" charset="0"/>
              </a:rPr>
              <a:t>Click on the speaker icon below for an introduction to this segment</a:t>
            </a:r>
          </a:p>
        </p:txBody>
      </p:sp>
      <p:pic>
        <p:nvPicPr>
          <p:cNvPr id="7" name="SE &amp; PP">
            <a:hlinkClick r:id="" action="ppaction://media"/>
            <a:extLst>
              <a:ext uri="{FF2B5EF4-FFF2-40B4-BE49-F238E27FC236}">
                <a16:creationId xmlns:a16="http://schemas.microsoft.com/office/drawing/2014/main" id="{E44100EA-1FF7-AA02-CF3A-119CFFE4944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074566" y="1554682"/>
            <a:ext cx="609600" cy="609600"/>
          </a:xfrm>
          <a:prstGeom prst="rect">
            <a:avLst/>
          </a:prstGeom>
        </p:spPr>
      </p:pic>
    </p:spTree>
    <p:extLst>
      <p:ext uri="{BB962C8B-B14F-4D97-AF65-F5344CB8AC3E}">
        <p14:creationId xmlns:p14="http://schemas.microsoft.com/office/powerpoint/2010/main" val="4027770370"/>
      </p:ext>
    </p:extLst>
  </p:cSld>
  <p:clrMapOvr>
    <a:masterClrMapping/>
  </p:clrMapOvr>
  <mc:AlternateContent xmlns:mc="http://schemas.openxmlformats.org/markup-compatibility/2006" xmlns:p14="http://schemas.microsoft.com/office/powerpoint/2010/main">
    <mc:Choice Requires="p14">
      <p:transition spd="slow" p14:dur="2000" advTm="32123"/>
    </mc:Choice>
    <mc:Fallback xmlns="">
      <p:transition spd="slow" advTm="321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12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38D82-C20C-6AF7-D7B6-4C3F93CF2926}"/>
              </a:ext>
            </a:extLst>
          </p:cNvPr>
          <p:cNvSpPr>
            <a:spLocks noGrp="1"/>
          </p:cNvSpPr>
          <p:nvPr>
            <p:ph type="title"/>
          </p:nvPr>
        </p:nvSpPr>
        <p:spPr/>
        <p:txBody>
          <a:bodyPr/>
          <a:lstStyle/>
          <a:p>
            <a:r>
              <a:rPr lang="en-US" b="1" dirty="0"/>
              <a:t>4</a:t>
            </a:r>
            <a:r>
              <a:rPr lang="en-US" b="1" baseline="30000" dirty="0"/>
              <a:t>th</a:t>
            </a:r>
            <a:r>
              <a:rPr lang="en-US" b="1" dirty="0"/>
              <a:t> Grade </a:t>
            </a:r>
            <a:endParaRPr lang="en-US" dirty="0"/>
          </a:p>
        </p:txBody>
      </p:sp>
      <p:sp>
        <p:nvSpPr>
          <p:cNvPr id="3" name="Content Placeholder 2">
            <a:extLst>
              <a:ext uri="{FF2B5EF4-FFF2-40B4-BE49-F238E27FC236}">
                <a16:creationId xmlns:a16="http://schemas.microsoft.com/office/drawing/2014/main" id="{FECDA391-CFB8-4CC8-2093-A59B6E355FD1}"/>
              </a:ext>
            </a:extLst>
          </p:cNvPr>
          <p:cNvSpPr>
            <a:spLocks noGrp="1"/>
          </p:cNvSpPr>
          <p:nvPr>
            <p:ph idx="1"/>
          </p:nvPr>
        </p:nvSpPr>
        <p:spPr/>
        <p:txBody>
          <a:bodyPr>
            <a:normAutofit lnSpcReduction="10000"/>
          </a:bodyPr>
          <a:lstStyle/>
          <a:p>
            <a:r>
              <a:rPr lang="en-US" dirty="0"/>
              <a:t>A key developmental accomplishment at this age is having a </a:t>
            </a:r>
            <a:r>
              <a:rPr lang="en-US" i="1" u="sng" dirty="0"/>
              <a:t>best friend </a:t>
            </a:r>
            <a:r>
              <a:rPr lang="en-US" dirty="0"/>
              <a:t>in </a:t>
            </a:r>
            <a:r>
              <a:rPr lang="en-US" dirty="0" smtClean="0"/>
              <a:t>whom your child starts </a:t>
            </a:r>
            <a:r>
              <a:rPr lang="en-US" dirty="0"/>
              <a:t>to </a:t>
            </a:r>
            <a:r>
              <a:rPr lang="en-US" dirty="0" smtClean="0"/>
              <a:t>trust.</a:t>
            </a:r>
            <a:r>
              <a:rPr lang="en-US" dirty="0"/>
              <a:t> </a:t>
            </a:r>
          </a:p>
          <a:p>
            <a:r>
              <a:rPr lang="en-US" dirty="0"/>
              <a:t>This is also the age when children first experience the emotion of loneliness based on missing a close </a:t>
            </a:r>
            <a:r>
              <a:rPr lang="en-US" dirty="0" smtClean="0"/>
              <a:t>friend.</a:t>
            </a:r>
          </a:p>
          <a:p>
            <a:r>
              <a:rPr lang="en-US" dirty="0" smtClean="0"/>
              <a:t>At </a:t>
            </a:r>
            <a:r>
              <a:rPr lang="en-US" dirty="0"/>
              <a:t>this age children learn </a:t>
            </a:r>
            <a:r>
              <a:rPr lang="en-US" dirty="0" smtClean="0"/>
              <a:t>that </a:t>
            </a:r>
            <a:r>
              <a:rPr lang="en-US" dirty="0"/>
              <a:t>behavior has an impact </a:t>
            </a:r>
            <a:r>
              <a:rPr lang="en-US" dirty="0" smtClean="0"/>
              <a:t>on </a:t>
            </a:r>
            <a:r>
              <a:rPr lang="en-US" dirty="0"/>
              <a:t>those around them, and they </a:t>
            </a:r>
            <a:r>
              <a:rPr lang="en-US" dirty="0" smtClean="0"/>
              <a:t>may need to </a:t>
            </a:r>
            <a:r>
              <a:rPr lang="en-US" dirty="0"/>
              <a:t>modify their actions related to </a:t>
            </a:r>
            <a:r>
              <a:rPr lang="en-US" smtClean="0"/>
              <a:t>their environment.</a:t>
            </a:r>
            <a:endParaRPr lang="en-US" dirty="0"/>
          </a:p>
          <a:p>
            <a:r>
              <a:rPr lang="en-US" dirty="0"/>
              <a:t>Children </a:t>
            </a:r>
            <a:r>
              <a:rPr lang="en-US" dirty="0" smtClean="0"/>
              <a:t>begin to demonstrate </a:t>
            </a:r>
            <a:r>
              <a:rPr lang="en-US" dirty="0"/>
              <a:t>the </a:t>
            </a:r>
            <a:r>
              <a:rPr lang="en-US" dirty="0" smtClean="0"/>
              <a:t>ability </a:t>
            </a:r>
            <a:r>
              <a:rPr lang="en-US" dirty="0"/>
              <a:t>to </a:t>
            </a:r>
            <a:r>
              <a:rPr lang="en-US" dirty="0" smtClean="0"/>
              <a:t>resolve </a:t>
            </a:r>
            <a:r>
              <a:rPr lang="en-US" dirty="0"/>
              <a:t>conflict with peers by talking through the problem. They are able to see both perspectives of the disagreement and often resolve the problem and remain </a:t>
            </a:r>
            <a:r>
              <a:rPr lang="en-US" dirty="0" smtClean="0"/>
              <a:t>friends.</a:t>
            </a:r>
          </a:p>
          <a:p>
            <a:r>
              <a:rPr lang="en-US" dirty="0" smtClean="0"/>
              <a:t>At </a:t>
            </a:r>
            <a:r>
              <a:rPr lang="en-US" dirty="0"/>
              <a:t>this age children tend to pick friends of the same gender.</a:t>
            </a:r>
          </a:p>
        </p:txBody>
      </p:sp>
    </p:spTree>
    <p:extLst>
      <p:ext uri="{BB962C8B-B14F-4D97-AF65-F5344CB8AC3E}">
        <p14:creationId xmlns:p14="http://schemas.microsoft.com/office/powerpoint/2010/main" val="2136627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8B8A6-04AF-09F6-EEE0-50FA1CF27143}"/>
              </a:ext>
            </a:extLst>
          </p:cNvPr>
          <p:cNvSpPr>
            <a:spLocks noGrp="1"/>
          </p:cNvSpPr>
          <p:nvPr>
            <p:ph type="title"/>
          </p:nvPr>
        </p:nvSpPr>
        <p:spPr/>
        <p:txBody>
          <a:bodyPr/>
          <a:lstStyle/>
          <a:p>
            <a:r>
              <a:rPr lang="en-US" b="1" dirty="0"/>
              <a:t>5</a:t>
            </a:r>
            <a:r>
              <a:rPr lang="en-US" b="1" baseline="30000" dirty="0"/>
              <a:t>th</a:t>
            </a:r>
            <a:r>
              <a:rPr lang="en-US" b="1" dirty="0"/>
              <a:t> Grade</a:t>
            </a:r>
            <a:endParaRPr lang="en-US" dirty="0"/>
          </a:p>
        </p:txBody>
      </p:sp>
      <p:sp>
        <p:nvSpPr>
          <p:cNvPr id="3" name="Content Placeholder 2">
            <a:extLst>
              <a:ext uri="{FF2B5EF4-FFF2-40B4-BE49-F238E27FC236}">
                <a16:creationId xmlns:a16="http://schemas.microsoft.com/office/drawing/2014/main" id="{134355A4-CEE7-3BFD-F4E3-3D0279DD0DB2}"/>
              </a:ext>
            </a:extLst>
          </p:cNvPr>
          <p:cNvSpPr>
            <a:spLocks noGrp="1"/>
          </p:cNvSpPr>
          <p:nvPr>
            <p:ph idx="1"/>
          </p:nvPr>
        </p:nvSpPr>
        <p:spPr/>
        <p:txBody>
          <a:bodyPr/>
          <a:lstStyle/>
          <a:p>
            <a:r>
              <a:rPr lang="en-US" dirty="0"/>
              <a:t>At this age friendships are more important than school work.</a:t>
            </a:r>
          </a:p>
          <a:p>
            <a:r>
              <a:rPr lang="en-US" dirty="0"/>
              <a:t>They will spend more time socializing with friends, texting, video chatting, etc.</a:t>
            </a:r>
          </a:p>
          <a:p>
            <a:r>
              <a:rPr lang="en-US" dirty="0"/>
              <a:t>Children become more attuned to what peers are wearing, the music they are listening to, etc.</a:t>
            </a:r>
          </a:p>
          <a:p>
            <a:r>
              <a:rPr lang="en-US" dirty="0"/>
              <a:t>At this age they are able to adjust behaviors to resolve conflicts and help others resolve conflicts in a positive manner.</a:t>
            </a:r>
          </a:p>
          <a:p>
            <a:r>
              <a:rPr lang="en-US" dirty="0"/>
              <a:t>Children are able to cooperate with peers even in competitive situations and understand the effort is usually more rewarding than the outcome.</a:t>
            </a:r>
          </a:p>
          <a:p>
            <a:endParaRPr lang="en-US" dirty="0"/>
          </a:p>
        </p:txBody>
      </p:sp>
    </p:spTree>
    <p:extLst>
      <p:ext uri="{BB962C8B-B14F-4D97-AF65-F5344CB8AC3E}">
        <p14:creationId xmlns:p14="http://schemas.microsoft.com/office/powerpoint/2010/main" val="3385600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38452-3CA7-9255-C0F2-9A5E30D77EAC}"/>
              </a:ext>
            </a:extLst>
          </p:cNvPr>
          <p:cNvSpPr>
            <a:spLocks noGrp="1"/>
          </p:cNvSpPr>
          <p:nvPr>
            <p:ph type="title"/>
          </p:nvPr>
        </p:nvSpPr>
        <p:spPr/>
        <p:txBody>
          <a:bodyPr/>
          <a:lstStyle/>
          <a:p>
            <a:r>
              <a:rPr lang="en-US" b="1" dirty="0"/>
              <a:t>Looking ahead….</a:t>
            </a:r>
            <a:endParaRPr lang="en-US" dirty="0"/>
          </a:p>
        </p:txBody>
      </p:sp>
      <p:sp>
        <p:nvSpPr>
          <p:cNvPr id="3" name="Content Placeholder 2">
            <a:extLst>
              <a:ext uri="{FF2B5EF4-FFF2-40B4-BE49-F238E27FC236}">
                <a16:creationId xmlns:a16="http://schemas.microsoft.com/office/drawing/2014/main" id="{775DFFF5-C306-17DE-5285-6965F43037C6}"/>
              </a:ext>
            </a:extLst>
          </p:cNvPr>
          <p:cNvSpPr>
            <a:spLocks noGrp="1"/>
          </p:cNvSpPr>
          <p:nvPr>
            <p:ph idx="1"/>
          </p:nvPr>
        </p:nvSpPr>
        <p:spPr>
          <a:xfrm>
            <a:off x="1178255" y="3007518"/>
            <a:ext cx="10287000" cy="3890965"/>
          </a:xfrm>
        </p:spPr>
        <p:txBody>
          <a:bodyPr/>
          <a:lstStyle/>
          <a:p>
            <a:r>
              <a:rPr lang="en-US" dirty="0"/>
              <a:t>Start thinking more logically</a:t>
            </a:r>
          </a:p>
          <a:p>
            <a:r>
              <a:rPr lang="en-US" dirty="0"/>
              <a:t>Are introspective and moody and need privacy</a:t>
            </a:r>
          </a:p>
          <a:p>
            <a:r>
              <a:rPr lang="en-US" dirty="0"/>
              <a:t>Value friends’ and others’ opinions more and more</a:t>
            </a:r>
          </a:p>
          <a:p>
            <a:r>
              <a:rPr lang="en-US" dirty="0"/>
              <a:t>May test out new ideas, clothing styles, and mannerisms while figuring out where/how to fit in</a:t>
            </a:r>
          </a:p>
          <a:p>
            <a:endParaRPr lang="en-US" dirty="0"/>
          </a:p>
        </p:txBody>
      </p:sp>
      <p:pic>
        <p:nvPicPr>
          <p:cNvPr id="4" name="Picture 3">
            <a:extLst>
              <a:ext uri="{FF2B5EF4-FFF2-40B4-BE49-F238E27FC236}">
                <a16:creationId xmlns:a16="http://schemas.microsoft.com/office/drawing/2014/main" id="{A132235B-38F1-05C2-F6FC-D4F4B59BD418}"/>
              </a:ext>
            </a:extLst>
          </p:cNvPr>
          <p:cNvPicPr>
            <a:picLocks noChangeAspect="1"/>
          </p:cNvPicPr>
          <p:nvPr/>
        </p:nvPicPr>
        <p:blipFill>
          <a:blip r:embed="rId2"/>
          <a:stretch>
            <a:fillRect/>
          </a:stretch>
        </p:blipFill>
        <p:spPr>
          <a:xfrm>
            <a:off x="7357543" y="324493"/>
            <a:ext cx="4107712" cy="3161013"/>
          </a:xfrm>
          <a:prstGeom prst="rect">
            <a:avLst/>
          </a:prstGeom>
          <a:effectLst>
            <a:softEdge rad="76200"/>
          </a:effectLst>
        </p:spPr>
      </p:pic>
    </p:spTree>
    <p:extLst>
      <p:ext uri="{BB962C8B-B14F-4D97-AF65-F5344CB8AC3E}">
        <p14:creationId xmlns:p14="http://schemas.microsoft.com/office/powerpoint/2010/main" val="1144753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A922-83DD-A0BC-D38D-350936C4334F}"/>
              </a:ext>
            </a:extLst>
          </p:cNvPr>
          <p:cNvSpPr>
            <a:spLocks noGrp="1"/>
          </p:cNvSpPr>
          <p:nvPr>
            <p:ph type="title"/>
          </p:nvPr>
        </p:nvSpPr>
        <p:spPr/>
        <p:txBody>
          <a:bodyPr/>
          <a:lstStyle/>
          <a:p>
            <a:r>
              <a:rPr lang="en-US" dirty="0"/>
              <a:t>What skills are we Teaching/Modeling?</a:t>
            </a:r>
          </a:p>
        </p:txBody>
      </p:sp>
      <p:sp>
        <p:nvSpPr>
          <p:cNvPr id="3" name="Content Placeholder 2">
            <a:extLst>
              <a:ext uri="{FF2B5EF4-FFF2-40B4-BE49-F238E27FC236}">
                <a16:creationId xmlns:a16="http://schemas.microsoft.com/office/drawing/2014/main" id="{420B75A6-C69A-6810-D885-F7C16B77B2C7}"/>
              </a:ext>
            </a:extLst>
          </p:cNvPr>
          <p:cNvSpPr>
            <a:spLocks noGrp="1"/>
          </p:cNvSpPr>
          <p:nvPr>
            <p:ph idx="1"/>
          </p:nvPr>
        </p:nvSpPr>
        <p:spPr/>
        <p:txBody>
          <a:bodyPr/>
          <a:lstStyle/>
          <a:p>
            <a:r>
              <a:rPr lang="en-US" dirty="0"/>
              <a:t>Communication</a:t>
            </a:r>
          </a:p>
          <a:p>
            <a:r>
              <a:rPr lang="en-US" dirty="0"/>
              <a:t>Getting Along with Others</a:t>
            </a:r>
          </a:p>
          <a:p>
            <a:r>
              <a:rPr lang="en-US" dirty="0"/>
              <a:t>Assertiveness - </a:t>
            </a:r>
            <a:r>
              <a:rPr lang="en-US" dirty="0">
                <a:effectLst/>
              </a:rPr>
              <a:t>expressing your point of view in a way that is clear and direct, while still respecting others. Communicating in an assertive manner can help you to </a:t>
            </a:r>
            <a:r>
              <a:rPr lang="en-US" b="1" dirty="0">
                <a:effectLst/>
              </a:rPr>
              <a:t>minimize conflict</a:t>
            </a:r>
            <a:r>
              <a:rPr lang="en-US" dirty="0">
                <a:effectLst/>
              </a:rPr>
              <a:t>. </a:t>
            </a:r>
          </a:p>
          <a:p>
            <a:pPr lvl="1"/>
            <a:r>
              <a:rPr lang="en-US" dirty="0">
                <a:effectLst/>
                <a:hlinkClick r:id="rId2"/>
              </a:rPr>
              <a:t>Check </a:t>
            </a:r>
            <a:r>
              <a:rPr lang="en-US" dirty="0" err="1">
                <a:effectLst/>
                <a:hlinkClick r:id="rId2"/>
              </a:rPr>
              <a:t>thIs</a:t>
            </a:r>
            <a:r>
              <a:rPr lang="en-US" dirty="0">
                <a:effectLst/>
                <a:hlinkClick r:id="rId2"/>
              </a:rPr>
              <a:t> Out</a:t>
            </a:r>
            <a:endParaRPr lang="en-US" dirty="0">
              <a:effectLst/>
            </a:endParaRPr>
          </a:p>
          <a:p>
            <a:r>
              <a:rPr lang="en-US" dirty="0"/>
              <a:t>Problem-Solving ( Respond vs React)</a:t>
            </a:r>
          </a:p>
          <a:p>
            <a:pPr lvl="1"/>
            <a:r>
              <a:rPr lang="en-US" dirty="0">
                <a:hlinkClick r:id="rId3"/>
              </a:rPr>
              <a:t>Segment on how to handle a bully</a:t>
            </a:r>
            <a:r>
              <a:rPr lang="en-US" dirty="0"/>
              <a:t> ( show kids starting at 4:22)</a:t>
            </a:r>
          </a:p>
        </p:txBody>
      </p:sp>
    </p:spTree>
    <p:extLst>
      <p:ext uri="{BB962C8B-B14F-4D97-AF65-F5344CB8AC3E}">
        <p14:creationId xmlns:p14="http://schemas.microsoft.com/office/powerpoint/2010/main" val="186239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FD4C4-A531-6DFF-A45C-D62EFFEA4D9B}"/>
              </a:ext>
            </a:extLst>
          </p:cNvPr>
          <p:cNvSpPr>
            <a:spLocks noGrp="1"/>
          </p:cNvSpPr>
          <p:nvPr>
            <p:ph type="title"/>
          </p:nvPr>
        </p:nvSpPr>
        <p:spPr/>
        <p:txBody>
          <a:bodyPr/>
          <a:lstStyle/>
          <a:p>
            <a:r>
              <a:rPr lang="en-US" dirty="0"/>
              <a:t>Benefits to what we are teaching/</a:t>
            </a:r>
            <a:r>
              <a:rPr lang="en-US" dirty="0" err="1"/>
              <a:t>ModelinG</a:t>
            </a:r>
            <a:endParaRPr lang="en-US" dirty="0"/>
          </a:p>
        </p:txBody>
      </p:sp>
      <p:sp>
        <p:nvSpPr>
          <p:cNvPr id="3" name="Content Placeholder 2">
            <a:extLst>
              <a:ext uri="{FF2B5EF4-FFF2-40B4-BE49-F238E27FC236}">
                <a16:creationId xmlns:a16="http://schemas.microsoft.com/office/drawing/2014/main" id="{33119D6D-66F0-2667-EE1A-9A0570E59B58}"/>
              </a:ext>
            </a:extLst>
          </p:cNvPr>
          <p:cNvSpPr>
            <a:spLocks noGrp="1"/>
          </p:cNvSpPr>
          <p:nvPr>
            <p:ph idx="1"/>
          </p:nvPr>
        </p:nvSpPr>
        <p:spPr/>
        <p:txBody>
          <a:bodyPr/>
          <a:lstStyle/>
          <a:p>
            <a:r>
              <a:rPr lang="en-US" dirty="0"/>
              <a:t>Self- Awareness</a:t>
            </a:r>
          </a:p>
          <a:p>
            <a:r>
              <a:rPr lang="en-US" dirty="0"/>
              <a:t>Confidence</a:t>
            </a:r>
          </a:p>
          <a:p>
            <a:r>
              <a:rPr lang="en-US" dirty="0"/>
              <a:t>Empathy for Others</a:t>
            </a:r>
          </a:p>
          <a:p>
            <a:r>
              <a:rPr lang="en-US" dirty="0"/>
              <a:t>Relationship Skill Building</a:t>
            </a:r>
          </a:p>
          <a:p>
            <a:r>
              <a:rPr lang="en-US" dirty="0"/>
              <a:t>Cope Better with Emotional Stress</a:t>
            </a:r>
          </a:p>
          <a:p>
            <a:r>
              <a:rPr lang="en-US" dirty="0"/>
              <a:t>Resilience</a:t>
            </a:r>
          </a:p>
        </p:txBody>
      </p:sp>
    </p:spTree>
    <p:extLst>
      <p:ext uri="{BB962C8B-B14F-4D97-AF65-F5344CB8AC3E}">
        <p14:creationId xmlns:p14="http://schemas.microsoft.com/office/powerpoint/2010/main" val="2131773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F5258B98-3BD5-0A20-B0E7-944EAEB265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10612"/>
            <a:ext cx="12192000" cy="334738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0">
            <a:extLst>
              <a:ext uri="{FF2B5EF4-FFF2-40B4-BE49-F238E27FC236}">
                <a16:creationId xmlns:a16="http://schemas.microsoft.com/office/drawing/2014/main" id="{1C74AEE6-9CA7-5247-DC34-99634247DF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0760E4C7-47B8-4356-ABCA-CC9C79E2D2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71336031-C255-F8E0-D022-52B73461450C}"/>
              </a:ext>
            </a:extLst>
          </p:cNvPr>
          <p:cNvPicPr>
            <a:picLocks noGrp="1" noChangeAspect="1"/>
          </p:cNvPicPr>
          <p:nvPr>
            <p:ph idx="1"/>
          </p:nvPr>
        </p:nvPicPr>
        <p:blipFill rotWithShape="1">
          <a:blip r:embed="rId2">
            <a:alphaModFix/>
          </a:blip>
          <a:srcRect b="25017"/>
          <a:stretch/>
        </p:blipFill>
        <p:spPr>
          <a:xfrm>
            <a:off x="20" y="1571"/>
            <a:ext cx="12191980" cy="6856429"/>
          </a:xfrm>
          <a:prstGeom prst="rect">
            <a:avLst/>
          </a:prstGeom>
        </p:spPr>
      </p:pic>
      <p:sp>
        <p:nvSpPr>
          <p:cNvPr id="15" name="Freeform: Shape 14">
            <a:extLst>
              <a:ext uri="{FF2B5EF4-FFF2-40B4-BE49-F238E27FC236}">
                <a16:creationId xmlns:a16="http://schemas.microsoft.com/office/drawing/2014/main" id="{CEB96CAC-5A33-8303-9C73-1B3220A5D3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524" y="1250342"/>
            <a:ext cx="4357316" cy="4357316"/>
          </a:xfrm>
          <a:custGeom>
            <a:avLst/>
            <a:gdLst>
              <a:gd name="connsiteX0" fmla="*/ 2178658 w 4357316"/>
              <a:gd name="connsiteY0" fmla="*/ 0 h 4357316"/>
              <a:gd name="connsiteX1" fmla="*/ 4357316 w 4357316"/>
              <a:gd name="connsiteY1" fmla="*/ 2178658 h 4357316"/>
              <a:gd name="connsiteX2" fmla="*/ 2178658 w 4357316"/>
              <a:gd name="connsiteY2" fmla="*/ 4357316 h 4357316"/>
              <a:gd name="connsiteX3" fmla="*/ 0 w 4357316"/>
              <a:gd name="connsiteY3" fmla="*/ 2178658 h 4357316"/>
              <a:gd name="connsiteX4" fmla="*/ 2178658 w 4357316"/>
              <a:gd name="connsiteY4" fmla="*/ 0 h 435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7316" h="4357316">
                <a:moveTo>
                  <a:pt x="2178658" y="0"/>
                </a:moveTo>
                <a:cubicBezTo>
                  <a:pt x="3381898" y="0"/>
                  <a:pt x="4357316" y="975418"/>
                  <a:pt x="4357316" y="2178658"/>
                </a:cubicBezTo>
                <a:cubicBezTo>
                  <a:pt x="4357316" y="3381898"/>
                  <a:pt x="3381898" y="4357316"/>
                  <a:pt x="2178658" y="4357316"/>
                </a:cubicBezTo>
                <a:cubicBezTo>
                  <a:pt x="975418" y="4357316"/>
                  <a:pt x="0" y="3381898"/>
                  <a:pt x="0" y="2178658"/>
                </a:cubicBezTo>
                <a:cubicBezTo>
                  <a:pt x="0" y="975418"/>
                  <a:pt x="975418" y="0"/>
                  <a:pt x="2178658" y="0"/>
                </a:cubicBezTo>
                <a:close/>
              </a:path>
            </a:pathLst>
          </a:custGeom>
          <a:gradFill>
            <a:gsLst>
              <a:gs pos="0">
                <a:schemeClr val="accent1">
                  <a:lumMod val="60000"/>
                  <a:lumOff val="40000"/>
                  <a:alpha val="20000"/>
                </a:schemeClr>
              </a:gs>
              <a:gs pos="7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0719DD0-DC15-CD59-6D47-EFC2BB82FD48}"/>
              </a:ext>
            </a:extLst>
          </p:cNvPr>
          <p:cNvSpPr>
            <a:spLocks noGrp="1"/>
          </p:cNvSpPr>
          <p:nvPr>
            <p:ph type="title"/>
          </p:nvPr>
        </p:nvSpPr>
        <p:spPr>
          <a:xfrm>
            <a:off x="1280160" y="3429000"/>
            <a:ext cx="3535679" cy="1450961"/>
          </a:xfrm>
        </p:spPr>
        <p:txBody>
          <a:bodyPr vert="horz" lIns="91440" tIns="45720" rIns="91440" bIns="45720" rtlCol="0" anchor="b">
            <a:normAutofit fontScale="90000"/>
          </a:bodyPr>
          <a:lstStyle/>
          <a:p>
            <a:pPr algn="ctr"/>
            <a:r>
              <a:rPr lang="en-US" dirty="0"/>
              <a:t>Remember  there is POSTIVE Peer Pressure</a:t>
            </a:r>
            <a:br>
              <a:rPr lang="en-US" dirty="0"/>
            </a:br>
            <a:endParaRPr lang="en-US" dirty="0"/>
          </a:p>
        </p:txBody>
      </p:sp>
      <p:cxnSp>
        <p:nvCxnSpPr>
          <p:cNvPr id="17" name="Straight Connector 16">
            <a:extLst>
              <a:ext uri="{FF2B5EF4-FFF2-40B4-BE49-F238E27FC236}">
                <a16:creationId xmlns:a16="http://schemas.microsoft.com/office/drawing/2014/main" id="{7454BE46-239F-BB50-4643-61FF5943B7F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95142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321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DEB30-87F2-9C6F-4A62-77BEF6253600}"/>
              </a:ext>
            </a:extLst>
          </p:cNvPr>
          <p:cNvSpPr>
            <a:spLocks noGrp="1"/>
          </p:cNvSpPr>
          <p:nvPr>
            <p:ph type="title"/>
          </p:nvPr>
        </p:nvSpPr>
        <p:spPr/>
        <p:txBody>
          <a:bodyPr/>
          <a:lstStyle/>
          <a:p>
            <a:r>
              <a:rPr lang="en-US" dirty="0"/>
              <a:t>Causes of Peer </a:t>
            </a:r>
            <a:r>
              <a:rPr lang="en-US" dirty="0" err="1"/>
              <a:t>PrESSURE</a:t>
            </a:r>
            <a:r>
              <a:rPr lang="en-US" dirty="0"/>
              <a:t> – Why some feel it more than others</a:t>
            </a:r>
          </a:p>
        </p:txBody>
      </p:sp>
      <p:sp>
        <p:nvSpPr>
          <p:cNvPr id="3" name="Content Placeholder 2">
            <a:extLst>
              <a:ext uri="{FF2B5EF4-FFF2-40B4-BE49-F238E27FC236}">
                <a16:creationId xmlns:a16="http://schemas.microsoft.com/office/drawing/2014/main" id="{E2816D53-1566-6F8E-3348-F67AE85EB1EA}"/>
              </a:ext>
            </a:extLst>
          </p:cNvPr>
          <p:cNvSpPr>
            <a:spLocks noGrp="1"/>
          </p:cNvSpPr>
          <p:nvPr>
            <p:ph idx="1"/>
          </p:nvPr>
        </p:nvSpPr>
        <p:spPr/>
        <p:txBody>
          <a:bodyPr/>
          <a:lstStyle/>
          <a:p>
            <a:r>
              <a:rPr lang="en-US" dirty="0"/>
              <a:t>The Need to Fit In</a:t>
            </a:r>
          </a:p>
          <a:p>
            <a:r>
              <a:rPr lang="en-US" dirty="0"/>
              <a:t>Low Self-Esteem</a:t>
            </a:r>
          </a:p>
          <a:p>
            <a:r>
              <a:rPr lang="en-US" dirty="0"/>
              <a:t>Fear of Rejection</a:t>
            </a:r>
          </a:p>
          <a:p>
            <a:r>
              <a:rPr lang="en-US" dirty="0"/>
              <a:t>Need to Feel Safety and Security from Peers</a:t>
            </a:r>
          </a:p>
          <a:p>
            <a:endParaRPr lang="en-US" dirty="0"/>
          </a:p>
          <a:p>
            <a:pPr marL="0" indent="0">
              <a:buNone/>
            </a:pPr>
            <a:r>
              <a:rPr lang="en-US" dirty="0"/>
              <a:t>*MOST COMMON AGE Peer Pressure is Felt: 12-19 </a:t>
            </a:r>
            <a:r>
              <a:rPr lang="en-US" dirty="0" err="1"/>
              <a:t>yrs</a:t>
            </a:r>
            <a:r>
              <a:rPr lang="en-US" dirty="0"/>
              <a:t> old</a:t>
            </a:r>
          </a:p>
          <a:p>
            <a:endParaRPr lang="en-US" dirty="0"/>
          </a:p>
        </p:txBody>
      </p:sp>
    </p:spTree>
    <p:extLst>
      <p:ext uri="{BB962C8B-B14F-4D97-AF65-F5344CB8AC3E}">
        <p14:creationId xmlns:p14="http://schemas.microsoft.com/office/powerpoint/2010/main" val="4291542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64153-0D8D-6B44-8240-CD4CA45DE2B4}"/>
              </a:ext>
            </a:extLst>
          </p:cNvPr>
          <p:cNvSpPr>
            <a:spLocks noGrp="1"/>
          </p:cNvSpPr>
          <p:nvPr>
            <p:ph type="title"/>
          </p:nvPr>
        </p:nvSpPr>
        <p:spPr/>
        <p:txBody>
          <a:bodyPr/>
          <a:lstStyle/>
          <a:p>
            <a:r>
              <a:rPr lang="en-US" dirty="0"/>
              <a:t>Guiding our Children on How to Handle PEER PRESSURE</a:t>
            </a:r>
          </a:p>
        </p:txBody>
      </p:sp>
      <p:sp>
        <p:nvSpPr>
          <p:cNvPr id="3" name="Content Placeholder 2">
            <a:extLst>
              <a:ext uri="{FF2B5EF4-FFF2-40B4-BE49-F238E27FC236}">
                <a16:creationId xmlns:a16="http://schemas.microsoft.com/office/drawing/2014/main" id="{66A42785-6411-D715-576E-DAC2829D5ADA}"/>
              </a:ext>
            </a:extLst>
          </p:cNvPr>
          <p:cNvSpPr>
            <a:spLocks noGrp="1"/>
          </p:cNvSpPr>
          <p:nvPr>
            <p:ph idx="1"/>
          </p:nvPr>
        </p:nvSpPr>
        <p:spPr/>
        <p:txBody>
          <a:bodyPr/>
          <a:lstStyle/>
          <a:p>
            <a:r>
              <a:rPr lang="en-US" dirty="0"/>
              <a:t>Prepare for Possible Situations</a:t>
            </a:r>
          </a:p>
          <a:p>
            <a:r>
              <a:rPr lang="en-US" dirty="0"/>
              <a:t>Set Family Rules – morals, values, beliefs</a:t>
            </a:r>
          </a:p>
          <a:p>
            <a:r>
              <a:rPr lang="en-US" dirty="0"/>
              <a:t>Discuss Effective Responses</a:t>
            </a:r>
          </a:p>
          <a:p>
            <a:r>
              <a:rPr lang="en-US" dirty="0"/>
              <a:t>Choose the Right Friends – have them over, meet their parents</a:t>
            </a:r>
          </a:p>
          <a:p>
            <a:r>
              <a:rPr lang="en-US" dirty="0"/>
              <a:t>Stop and Think First</a:t>
            </a:r>
          </a:p>
          <a:p>
            <a:r>
              <a:rPr lang="en-US" dirty="0"/>
              <a:t>Talk about the Dangerous Behavior – Be Honest with them about your choices</a:t>
            </a:r>
          </a:p>
          <a:p>
            <a:endParaRPr lang="en-US" dirty="0"/>
          </a:p>
        </p:txBody>
      </p:sp>
    </p:spTree>
    <p:extLst>
      <p:ext uri="{BB962C8B-B14F-4D97-AF65-F5344CB8AC3E}">
        <p14:creationId xmlns:p14="http://schemas.microsoft.com/office/powerpoint/2010/main" val="3561651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383DE-8BA2-72E3-4F32-3C493B03C399}"/>
              </a:ext>
            </a:extLst>
          </p:cNvPr>
          <p:cNvSpPr>
            <a:spLocks noGrp="1"/>
          </p:cNvSpPr>
          <p:nvPr>
            <p:ph type="title"/>
          </p:nvPr>
        </p:nvSpPr>
        <p:spPr/>
        <p:txBody>
          <a:bodyPr>
            <a:normAutofit fontScale="90000"/>
          </a:bodyPr>
          <a:lstStyle/>
          <a:p>
            <a:r>
              <a:rPr lang="en-US" dirty="0"/>
              <a:t>Emotional Regulation (do it)</a:t>
            </a:r>
            <a:br>
              <a:rPr lang="en-US" dirty="0"/>
            </a:br>
            <a:r>
              <a:rPr lang="en-US" dirty="0"/>
              <a:t>through </a:t>
            </a:r>
            <a:br>
              <a:rPr lang="en-US" dirty="0"/>
            </a:br>
            <a:r>
              <a:rPr lang="en-US" dirty="0"/>
              <a:t>Emotional empowerment ( own it)</a:t>
            </a:r>
          </a:p>
        </p:txBody>
      </p:sp>
      <p:sp>
        <p:nvSpPr>
          <p:cNvPr id="3" name="Content Placeholder 2">
            <a:extLst>
              <a:ext uri="{FF2B5EF4-FFF2-40B4-BE49-F238E27FC236}">
                <a16:creationId xmlns:a16="http://schemas.microsoft.com/office/drawing/2014/main" id="{0DD34DB6-B082-5ED3-9524-B7C1A7BCC5DF}"/>
              </a:ext>
            </a:extLst>
          </p:cNvPr>
          <p:cNvSpPr>
            <a:spLocks noGrp="1"/>
          </p:cNvSpPr>
          <p:nvPr>
            <p:ph idx="1"/>
          </p:nvPr>
        </p:nvSpPr>
        <p:spPr/>
        <p:txBody>
          <a:bodyPr/>
          <a:lstStyle/>
          <a:p>
            <a:pPr marL="0" indent="0">
              <a:buNone/>
            </a:pPr>
            <a:endParaRPr lang="en-US" dirty="0"/>
          </a:p>
          <a:p>
            <a:r>
              <a:rPr lang="en-US" b="1" dirty="0"/>
              <a:t>Discuss emotions</a:t>
            </a:r>
          </a:p>
          <a:p>
            <a:r>
              <a:rPr lang="en-US" b="1" dirty="0"/>
              <a:t>Help children label and identify emotions</a:t>
            </a:r>
          </a:p>
          <a:p>
            <a:r>
              <a:rPr lang="en-US" b="1" dirty="0"/>
              <a:t>Help children learn strategies they can use when dealing with certain emotions</a:t>
            </a:r>
            <a:endParaRPr lang="en-US" dirty="0"/>
          </a:p>
          <a:p>
            <a:endParaRPr lang="en-US" dirty="0"/>
          </a:p>
        </p:txBody>
      </p:sp>
    </p:spTree>
    <p:extLst>
      <p:ext uri="{BB962C8B-B14F-4D97-AF65-F5344CB8AC3E}">
        <p14:creationId xmlns:p14="http://schemas.microsoft.com/office/powerpoint/2010/main" val="2053013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1368C-0BA3-BBEF-F27C-BA31CFE87C71}"/>
              </a:ext>
            </a:extLst>
          </p:cNvPr>
          <p:cNvSpPr>
            <a:spLocks noGrp="1"/>
          </p:cNvSpPr>
          <p:nvPr>
            <p:ph type="title"/>
          </p:nvPr>
        </p:nvSpPr>
        <p:spPr>
          <a:xfrm>
            <a:off x="952500" y="348165"/>
            <a:ext cx="10287000" cy="1147762"/>
          </a:xfrm>
        </p:spPr>
        <p:txBody>
          <a:bodyPr>
            <a:normAutofit fontScale="90000"/>
          </a:bodyPr>
          <a:lstStyle/>
          <a:p>
            <a:r>
              <a:rPr lang="en-US" dirty="0">
                <a:latin typeface="Bookman Old Style" panose="02050604050505020204" pitchFamily="18" charset="0"/>
              </a:rPr>
              <a:t>Helping your child cope with adversities through:</a:t>
            </a:r>
            <a:br>
              <a:rPr lang="en-US" dirty="0">
                <a:latin typeface="Bookman Old Style" panose="02050604050505020204" pitchFamily="18" charset="0"/>
              </a:rPr>
            </a:br>
            <a:r>
              <a:rPr lang="en-US" u="sng" dirty="0">
                <a:latin typeface="Bookman Old Style" panose="02050604050505020204" pitchFamily="18" charset="0"/>
              </a:rPr>
              <a:t>Seven C's of Resilience</a:t>
            </a:r>
            <a:endParaRPr lang="en-US" dirty="0"/>
          </a:p>
        </p:txBody>
      </p:sp>
      <p:sp>
        <p:nvSpPr>
          <p:cNvPr id="3" name="Content Placeholder 2">
            <a:extLst>
              <a:ext uri="{FF2B5EF4-FFF2-40B4-BE49-F238E27FC236}">
                <a16:creationId xmlns:a16="http://schemas.microsoft.com/office/drawing/2014/main" id="{579CB4A8-B70D-BF3C-BB1C-35A6E4EB0CA9}"/>
              </a:ext>
            </a:extLst>
          </p:cNvPr>
          <p:cNvSpPr>
            <a:spLocks noGrp="1"/>
          </p:cNvSpPr>
          <p:nvPr>
            <p:ph idx="1"/>
          </p:nvPr>
        </p:nvSpPr>
        <p:spPr>
          <a:xfrm>
            <a:off x="481263" y="1495927"/>
            <a:ext cx="11454064" cy="5362074"/>
          </a:xfrm>
        </p:spPr>
        <p:txBody>
          <a:bodyPr>
            <a:normAutofit fontScale="85000" lnSpcReduction="20000"/>
          </a:bodyPr>
          <a:lstStyle/>
          <a:p>
            <a:pPr marL="36576" indent="0">
              <a:buNone/>
            </a:pPr>
            <a:endParaRPr lang="en-US" sz="1800" u="sng" dirty="0"/>
          </a:p>
          <a:p>
            <a:r>
              <a:rPr lang="en-US" sz="1800" b="1" u="sng" dirty="0"/>
              <a:t>Competence</a:t>
            </a:r>
            <a:r>
              <a:rPr lang="en-US" sz="1800" dirty="0"/>
              <a:t>- the ability to handle situations effectively</a:t>
            </a:r>
            <a:br>
              <a:rPr lang="en-US" sz="1800" dirty="0"/>
            </a:br>
            <a:endParaRPr lang="en-US" sz="1800" dirty="0"/>
          </a:p>
          <a:p>
            <a:r>
              <a:rPr lang="en-US" sz="1800" b="1" u="sng" dirty="0"/>
              <a:t>Confidence</a:t>
            </a:r>
            <a:r>
              <a:rPr lang="en-US" sz="1800" dirty="0"/>
              <a:t>- the solid belief in one's own abilities </a:t>
            </a:r>
          </a:p>
          <a:p>
            <a:pPr marL="36576" indent="0">
              <a:buNone/>
            </a:pPr>
            <a:endParaRPr lang="en-US" sz="1800" dirty="0"/>
          </a:p>
          <a:p>
            <a:r>
              <a:rPr lang="en-US" sz="1800" b="1" u="sng" dirty="0"/>
              <a:t>Connections</a:t>
            </a:r>
            <a:r>
              <a:rPr lang="en-US" sz="1800" dirty="0"/>
              <a:t>-  close ties to family, friends, school, and community give children a sense of security and values that prevent them from seeking destructive alternatives to love and attention.</a:t>
            </a:r>
            <a:br>
              <a:rPr lang="en-US" sz="1800" dirty="0"/>
            </a:br>
            <a:endParaRPr lang="en-US" sz="1800" dirty="0"/>
          </a:p>
          <a:p>
            <a:r>
              <a:rPr lang="en-US" sz="1800" b="1" u="sng" dirty="0"/>
              <a:t>Character</a:t>
            </a:r>
            <a:r>
              <a:rPr lang="en-US" sz="1800" dirty="0"/>
              <a:t>- a fundamental sense of right and wrong that helps children make wise choices, contribute to the world, and become stable adults.</a:t>
            </a:r>
            <a:br>
              <a:rPr lang="en-US" sz="1800" dirty="0"/>
            </a:br>
            <a:endParaRPr lang="en-US" sz="1800" u="sng" dirty="0"/>
          </a:p>
          <a:p>
            <a:r>
              <a:rPr lang="en-US" sz="1800" b="1" u="sng" dirty="0"/>
              <a:t>Contribution</a:t>
            </a:r>
            <a:r>
              <a:rPr lang="en-US" sz="1800" u="sng" dirty="0"/>
              <a:t>-</a:t>
            </a:r>
            <a:r>
              <a:rPr lang="en-US" sz="1800" dirty="0"/>
              <a:t> when children realize that the world is a better place because they are in it, they will take actions and make choices that improve the world. They will also develop a sense of purpose to carry them through future challenges.</a:t>
            </a:r>
            <a:br>
              <a:rPr lang="en-US" sz="1800" dirty="0"/>
            </a:br>
            <a:endParaRPr lang="en-US" sz="1800" u="sng" dirty="0"/>
          </a:p>
          <a:p>
            <a:r>
              <a:rPr lang="en-US" sz="1800" b="1" u="sng" dirty="0"/>
              <a:t>Coping</a:t>
            </a:r>
            <a:r>
              <a:rPr lang="en-US" sz="1800" u="sng" dirty="0"/>
              <a:t>-</a:t>
            </a:r>
            <a:r>
              <a:rPr lang="en-US" sz="1800" dirty="0"/>
              <a:t> children who learn to cope effectively with stress are better prepared to overcome life's challenges.</a:t>
            </a:r>
            <a:br>
              <a:rPr lang="en-US" sz="1800" dirty="0"/>
            </a:br>
            <a:endParaRPr lang="en-US" sz="1800" u="sng" dirty="0"/>
          </a:p>
          <a:p>
            <a:r>
              <a:rPr lang="en-US" sz="1800" b="1" u="sng" dirty="0"/>
              <a:t>Control</a:t>
            </a:r>
            <a:r>
              <a:rPr lang="en-US" sz="1800" u="sng" dirty="0"/>
              <a:t>-</a:t>
            </a:r>
            <a:r>
              <a:rPr lang="en-US" sz="1800" dirty="0"/>
              <a:t> when children realize that they can control their decisions and actions, they're more likely to know that they have what it takes to bounce back.</a:t>
            </a:r>
          </a:p>
          <a:p>
            <a:endParaRPr lang="en-US" dirty="0"/>
          </a:p>
        </p:txBody>
      </p:sp>
    </p:spTree>
    <p:extLst>
      <p:ext uri="{BB962C8B-B14F-4D97-AF65-F5344CB8AC3E}">
        <p14:creationId xmlns:p14="http://schemas.microsoft.com/office/powerpoint/2010/main" val="3181978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EA58F-CA70-1118-C031-6A641620E23E}"/>
              </a:ext>
            </a:extLst>
          </p:cNvPr>
          <p:cNvSpPr>
            <a:spLocks noGrp="1"/>
          </p:cNvSpPr>
          <p:nvPr>
            <p:ph type="title"/>
          </p:nvPr>
        </p:nvSpPr>
        <p:spPr/>
        <p:txBody>
          <a:bodyPr/>
          <a:lstStyle/>
          <a:p>
            <a:endParaRPr lang="en-US"/>
          </a:p>
        </p:txBody>
      </p:sp>
      <p:sp>
        <p:nvSpPr>
          <p:cNvPr id="7" name="Content Placeholder 2">
            <a:extLst>
              <a:ext uri="{FF2B5EF4-FFF2-40B4-BE49-F238E27FC236}">
                <a16:creationId xmlns:a16="http://schemas.microsoft.com/office/drawing/2014/main" id="{BD0000EB-A85F-8AA7-1F6C-A8B599106C25}"/>
              </a:ext>
            </a:extLst>
          </p:cNvPr>
          <p:cNvSpPr txBox="1">
            <a:spLocks/>
          </p:cNvSpPr>
          <p:nvPr/>
        </p:nvSpPr>
        <p:spPr>
          <a:xfrm>
            <a:off x="952500" y="2976561"/>
            <a:ext cx="9905998" cy="312420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56032"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21208"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39496"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3210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When Building your Child’s self-esteem</a:t>
            </a:r>
          </a:p>
          <a:p>
            <a:pPr marL="0" indent="0">
              <a:buFont typeface="Arial" panose="020B0604020202020204" pitchFamily="34" charset="0"/>
              <a:buNone/>
            </a:pPr>
            <a:r>
              <a:rPr lang="en-US" sz="3200" dirty="0"/>
              <a:t>Social-Emotional Development is </a:t>
            </a:r>
            <a:r>
              <a:rPr lang="en-US" sz="3200" dirty="0" smtClean="0"/>
              <a:t>Key</a:t>
            </a:r>
          </a:p>
          <a:p>
            <a:pPr marL="0" indent="0">
              <a:buFont typeface="Arial" panose="020B0604020202020204" pitchFamily="34" charset="0"/>
              <a:buNone/>
            </a:pPr>
            <a:endParaRPr lang="en-US" sz="3200" dirty="0" smtClean="0"/>
          </a:p>
          <a:p>
            <a:pPr marL="0" indent="0">
              <a:buFont typeface="Arial" panose="020B0604020202020204" pitchFamily="34" charset="0"/>
              <a:buNone/>
            </a:pPr>
            <a:endParaRPr lang="en-US" sz="3200" dirty="0"/>
          </a:p>
          <a:p>
            <a:pPr marL="0" indent="0">
              <a:buFont typeface="Arial" panose="020B0604020202020204" pitchFamily="34" charset="0"/>
              <a:buNone/>
            </a:pPr>
            <a:r>
              <a:rPr lang="en-US" sz="3200" dirty="0" smtClean="0"/>
              <a:t>Here is a </a:t>
            </a:r>
            <a:r>
              <a:rPr lang="en-US" sz="3200" dirty="0" smtClean="0">
                <a:hlinkClick r:id="rId2"/>
              </a:rPr>
              <a:t>brief video </a:t>
            </a:r>
            <a:r>
              <a:rPr lang="en-US" sz="3200" dirty="0" smtClean="0"/>
              <a:t>to help build self-esteem</a:t>
            </a:r>
            <a:endParaRPr lang="en-US" sz="3200" dirty="0"/>
          </a:p>
        </p:txBody>
      </p:sp>
      <p:pic>
        <p:nvPicPr>
          <p:cNvPr id="8" name="Picture 4" descr="Morgan Lane GIFs - Find &amp; Share on GIPHY">
            <a:extLst>
              <a:ext uri="{FF2B5EF4-FFF2-40B4-BE49-F238E27FC236}">
                <a16:creationId xmlns:a16="http://schemas.microsoft.com/office/drawing/2014/main" id="{2E692648-85D7-FCD5-E6D4-BB8BBD3EF20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18002" y="1118191"/>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88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5348-AE0F-7CA4-CB8C-F5133B2D91BB}"/>
              </a:ext>
            </a:extLst>
          </p:cNvPr>
          <p:cNvSpPr>
            <a:spLocks noGrp="1"/>
          </p:cNvSpPr>
          <p:nvPr>
            <p:ph type="title"/>
          </p:nvPr>
        </p:nvSpPr>
        <p:spPr/>
        <p:txBody>
          <a:bodyPr/>
          <a:lstStyle/>
          <a:p>
            <a:r>
              <a:rPr lang="en-US" dirty="0"/>
              <a:t>Keys to handle Peer Pressure</a:t>
            </a:r>
          </a:p>
        </p:txBody>
      </p:sp>
      <p:sp>
        <p:nvSpPr>
          <p:cNvPr id="3" name="Content Placeholder 2">
            <a:extLst>
              <a:ext uri="{FF2B5EF4-FFF2-40B4-BE49-F238E27FC236}">
                <a16:creationId xmlns:a16="http://schemas.microsoft.com/office/drawing/2014/main" id="{DD4FC1BA-9F5A-CE92-13E8-B7222FC1ED10}"/>
              </a:ext>
            </a:extLst>
          </p:cNvPr>
          <p:cNvSpPr>
            <a:spLocks noGrp="1"/>
          </p:cNvSpPr>
          <p:nvPr>
            <p:ph idx="1"/>
          </p:nvPr>
        </p:nvSpPr>
        <p:spPr/>
        <p:txBody>
          <a:bodyPr>
            <a:normAutofit fontScale="92500" lnSpcReduction="10000"/>
          </a:bodyPr>
          <a:lstStyle/>
          <a:p>
            <a:r>
              <a:rPr lang="en-US" dirty="0"/>
              <a:t>Pay Attention to How You Feel</a:t>
            </a:r>
          </a:p>
          <a:p>
            <a:r>
              <a:rPr lang="en-US" dirty="0"/>
              <a:t>Plan Ahead – Learn how to spot ( direct, indirect, negative, positive)</a:t>
            </a:r>
          </a:p>
          <a:p>
            <a:r>
              <a:rPr lang="en-US" dirty="0"/>
              <a:t>Talk to the Person who is Pressuring you….tell them How you Feel and tell them to Stop</a:t>
            </a:r>
          </a:p>
          <a:p>
            <a:r>
              <a:rPr lang="en-US" dirty="0"/>
              <a:t>Have a Secret Code to communicate with parents</a:t>
            </a:r>
          </a:p>
          <a:p>
            <a:r>
              <a:rPr lang="en-US" dirty="0"/>
              <a:t>Give an Excuse</a:t>
            </a:r>
          </a:p>
          <a:p>
            <a:r>
              <a:rPr lang="en-US" dirty="0"/>
              <a:t>Have Friends with Similar Values and </a:t>
            </a:r>
            <a:r>
              <a:rPr lang="en-US" dirty="0" smtClean="0"/>
              <a:t>Beliefs</a:t>
            </a:r>
          </a:p>
          <a:p>
            <a:pPr marL="0" indent="0">
              <a:buNone/>
            </a:pPr>
            <a:endParaRPr lang="en-US" dirty="0"/>
          </a:p>
          <a:p>
            <a:pPr marL="0" indent="0">
              <a:buNone/>
            </a:pPr>
            <a:r>
              <a:rPr lang="en-US" dirty="0" smtClean="0"/>
              <a:t>*Video by Brooks Gibbs </a:t>
            </a:r>
            <a:r>
              <a:rPr lang="en-US" dirty="0" smtClean="0">
                <a:hlinkClick r:id="rId2"/>
              </a:rPr>
              <a:t>– this video </a:t>
            </a:r>
            <a:r>
              <a:rPr lang="en-US" dirty="0" smtClean="0"/>
              <a:t>is called How to Stop a Bully. This is not exclusive to bullies. It gives great background information for adults but starting at the 4:22 minute mark is a great example to show your pre-teens.  This is a challenging default strategy to master so teach it young.</a:t>
            </a:r>
            <a:endParaRPr lang="en-US" dirty="0"/>
          </a:p>
          <a:p>
            <a:endParaRPr lang="en-US" dirty="0"/>
          </a:p>
        </p:txBody>
      </p:sp>
    </p:spTree>
    <p:extLst>
      <p:ext uri="{BB962C8B-B14F-4D97-AF65-F5344CB8AC3E}">
        <p14:creationId xmlns:p14="http://schemas.microsoft.com/office/powerpoint/2010/main" val="3887026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EA6B-D6D3-344F-1026-92855558575D}"/>
              </a:ext>
            </a:extLst>
          </p:cNvPr>
          <p:cNvSpPr>
            <a:spLocks noGrp="1"/>
          </p:cNvSpPr>
          <p:nvPr>
            <p:ph type="title"/>
          </p:nvPr>
        </p:nvSpPr>
        <p:spPr>
          <a:xfrm>
            <a:off x="952500" y="107157"/>
            <a:ext cx="10287000" cy="1147762"/>
          </a:xfrm>
        </p:spPr>
        <p:txBody>
          <a:bodyPr/>
          <a:lstStyle/>
          <a:p>
            <a:r>
              <a:rPr lang="en-US" dirty="0"/>
              <a:t>What you can do</a:t>
            </a:r>
          </a:p>
        </p:txBody>
      </p:sp>
      <p:sp>
        <p:nvSpPr>
          <p:cNvPr id="3" name="Content Placeholder 2">
            <a:extLst>
              <a:ext uri="{FF2B5EF4-FFF2-40B4-BE49-F238E27FC236}">
                <a16:creationId xmlns:a16="http://schemas.microsoft.com/office/drawing/2014/main" id="{F9FB2019-8465-A053-9331-CF62B5511642}"/>
              </a:ext>
            </a:extLst>
          </p:cNvPr>
          <p:cNvSpPr>
            <a:spLocks noGrp="1"/>
          </p:cNvSpPr>
          <p:nvPr>
            <p:ph idx="1"/>
          </p:nvPr>
        </p:nvSpPr>
        <p:spPr>
          <a:xfrm>
            <a:off x="942474" y="1501526"/>
            <a:ext cx="10287000" cy="3335170"/>
          </a:xfrm>
        </p:spPr>
        <p:txBody>
          <a:bodyPr/>
          <a:lstStyle/>
          <a:p>
            <a:r>
              <a:rPr lang="en-US" dirty="0"/>
              <a:t>Don’t OVERREACT  -  Be open, Judgement Free</a:t>
            </a:r>
          </a:p>
          <a:p>
            <a:r>
              <a:rPr lang="en-US" dirty="0"/>
              <a:t>Applaud Good Choices</a:t>
            </a:r>
          </a:p>
          <a:p>
            <a:r>
              <a:rPr lang="en-US" dirty="0"/>
              <a:t>Talk about What Makes a True Friend</a:t>
            </a:r>
          </a:p>
          <a:p>
            <a:r>
              <a:rPr lang="en-US" dirty="0"/>
              <a:t>Get to Know Your Child’s Friends</a:t>
            </a:r>
          </a:p>
          <a:p>
            <a:r>
              <a:rPr lang="en-US" dirty="0"/>
              <a:t>Talk About what Independence is and how it is Earned</a:t>
            </a:r>
          </a:p>
          <a:p>
            <a:r>
              <a:rPr lang="en-US" dirty="0"/>
              <a:t>Role Play ( Plan ahead or revisit)</a:t>
            </a:r>
          </a:p>
          <a:p>
            <a:r>
              <a:rPr lang="en-US" dirty="0"/>
              <a:t>Make Sure your home is a Harbor in the Storm</a:t>
            </a:r>
          </a:p>
        </p:txBody>
      </p:sp>
      <p:sp>
        <p:nvSpPr>
          <p:cNvPr id="5" name="TextBox 4">
            <a:extLst>
              <a:ext uri="{FF2B5EF4-FFF2-40B4-BE49-F238E27FC236}">
                <a16:creationId xmlns:a16="http://schemas.microsoft.com/office/drawing/2014/main" id="{EEAE6FA3-5D2C-CF01-97DB-2BC8C8DC5007}"/>
              </a:ext>
            </a:extLst>
          </p:cNvPr>
          <p:cNvSpPr txBox="1"/>
          <p:nvPr/>
        </p:nvSpPr>
        <p:spPr>
          <a:xfrm>
            <a:off x="2592805" y="5639097"/>
            <a:ext cx="6100010" cy="923330"/>
          </a:xfrm>
          <a:prstGeom prst="rect">
            <a:avLst/>
          </a:prstGeom>
          <a:noFill/>
        </p:spPr>
        <p:txBody>
          <a:bodyPr wrap="square">
            <a:spAutoFit/>
          </a:bodyPr>
          <a:lstStyle/>
          <a:p>
            <a:r>
              <a:rPr lang="en-US" dirty="0"/>
              <a:t>TEACH THEM: You are the MASTER of YOUR OWN CHOICES, But you are NOT FREE from the CONSEQUENCES that Follow</a:t>
            </a:r>
          </a:p>
        </p:txBody>
      </p:sp>
    </p:spTree>
    <p:extLst>
      <p:ext uri="{BB962C8B-B14F-4D97-AF65-F5344CB8AC3E}">
        <p14:creationId xmlns:p14="http://schemas.microsoft.com/office/powerpoint/2010/main" val="3800137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537A3-B195-E2CC-BDE4-D2A4C6535CF7}"/>
              </a:ext>
            </a:extLst>
          </p:cNvPr>
          <p:cNvSpPr>
            <a:spLocks noGrp="1"/>
          </p:cNvSpPr>
          <p:nvPr>
            <p:ph type="title"/>
          </p:nvPr>
        </p:nvSpPr>
        <p:spPr/>
        <p:txBody>
          <a:bodyPr/>
          <a:lstStyle/>
          <a:p>
            <a:r>
              <a:rPr lang="en-US" dirty="0"/>
              <a:t>Remember</a:t>
            </a:r>
          </a:p>
        </p:txBody>
      </p:sp>
      <p:sp>
        <p:nvSpPr>
          <p:cNvPr id="3" name="Content Placeholder 2">
            <a:extLst>
              <a:ext uri="{FF2B5EF4-FFF2-40B4-BE49-F238E27FC236}">
                <a16:creationId xmlns:a16="http://schemas.microsoft.com/office/drawing/2014/main" id="{FA48999F-1300-3ED6-736F-C1B459425180}"/>
              </a:ext>
            </a:extLst>
          </p:cNvPr>
          <p:cNvSpPr>
            <a:spLocks noGrp="1"/>
          </p:cNvSpPr>
          <p:nvPr>
            <p:ph idx="1"/>
          </p:nvPr>
        </p:nvSpPr>
        <p:spPr>
          <a:xfrm>
            <a:off x="952500" y="2285998"/>
            <a:ext cx="10287000" cy="1900992"/>
          </a:xfrm>
        </p:spPr>
        <p:txBody>
          <a:bodyPr/>
          <a:lstStyle/>
          <a:p>
            <a:r>
              <a:rPr lang="en-US" dirty="0"/>
              <a:t>We DEFAULT to how we were raised. That is not to say it was good or bad, the right way or the wrong way, there are just other options if something is not working. </a:t>
            </a:r>
          </a:p>
          <a:p>
            <a:r>
              <a:rPr lang="en-US" dirty="0"/>
              <a:t>Trying something requires time and effort, doing something one time is not sufficient to determine if it is working or not</a:t>
            </a:r>
          </a:p>
          <a:p>
            <a:endParaRPr lang="en-US" dirty="0"/>
          </a:p>
        </p:txBody>
      </p:sp>
      <p:pic>
        <p:nvPicPr>
          <p:cNvPr id="4" name="Picture 8" descr="Seesaw - Free nature icons">
            <a:extLst>
              <a:ext uri="{FF2B5EF4-FFF2-40B4-BE49-F238E27FC236}">
                <a16:creationId xmlns:a16="http://schemas.microsoft.com/office/drawing/2014/main" id="{65419FC7-9C9E-EAD3-EBB0-84C52CA16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352" y="433352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4EA41FF-6AD7-2BB3-E621-E70AB1CC648B}"/>
              </a:ext>
            </a:extLst>
          </p:cNvPr>
          <p:cNvSpPr txBox="1"/>
          <p:nvPr/>
        </p:nvSpPr>
        <p:spPr>
          <a:xfrm>
            <a:off x="2302227" y="4467956"/>
            <a:ext cx="2143125" cy="369332"/>
          </a:xfrm>
          <a:prstGeom prst="rect">
            <a:avLst/>
          </a:prstGeom>
          <a:noFill/>
        </p:spPr>
        <p:txBody>
          <a:bodyPr wrap="square" rtlCol="0">
            <a:spAutoFit/>
          </a:bodyPr>
          <a:lstStyle/>
          <a:p>
            <a:r>
              <a:rPr lang="en-US" b="1" dirty="0"/>
              <a:t>SELF-ESTEEM</a:t>
            </a:r>
          </a:p>
        </p:txBody>
      </p:sp>
      <p:sp>
        <p:nvSpPr>
          <p:cNvPr id="6" name="TextBox 5">
            <a:extLst>
              <a:ext uri="{FF2B5EF4-FFF2-40B4-BE49-F238E27FC236}">
                <a16:creationId xmlns:a16="http://schemas.microsoft.com/office/drawing/2014/main" id="{F2095570-ACBD-B544-3C5F-CCD180C5BA4F}"/>
              </a:ext>
            </a:extLst>
          </p:cNvPr>
          <p:cNvSpPr txBox="1"/>
          <p:nvPr/>
        </p:nvSpPr>
        <p:spPr>
          <a:xfrm>
            <a:off x="6746521" y="5627511"/>
            <a:ext cx="2103969" cy="369332"/>
          </a:xfrm>
          <a:prstGeom prst="rect">
            <a:avLst/>
          </a:prstGeom>
          <a:noFill/>
        </p:spPr>
        <p:txBody>
          <a:bodyPr wrap="square" rtlCol="0">
            <a:spAutoFit/>
          </a:bodyPr>
          <a:lstStyle/>
          <a:p>
            <a:r>
              <a:rPr lang="en-US" b="1" dirty="0"/>
              <a:t>PEER-PRESSURE</a:t>
            </a:r>
          </a:p>
        </p:txBody>
      </p:sp>
    </p:spTree>
    <p:extLst>
      <p:ext uri="{BB962C8B-B14F-4D97-AF65-F5344CB8AC3E}">
        <p14:creationId xmlns:p14="http://schemas.microsoft.com/office/powerpoint/2010/main" val="8633722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AEAF-46ED-9371-DEA8-2123E49980E1}"/>
              </a:ext>
            </a:extLst>
          </p:cNvPr>
          <p:cNvSpPr>
            <a:spLocks noGrp="1"/>
          </p:cNvSpPr>
          <p:nvPr>
            <p:ph type="title"/>
          </p:nvPr>
        </p:nvSpPr>
        <p:spPr/>
        <p:txBody>
          <a:bodyPr/>
          <a:lstStyle/>
          <a:p>
            <a:r>
              <a:rPr lang="en-US" dirty="0"/>
              <a:t>Great Resources</a:t>
            </a:r>
          </a:p>
        </p:txBody>
      </p:sp>
      <p:sp>
        <p:nvSpPr>
          <p:cNvPr id="3" name="Content Placeholder 2">
            <a:extLst>
              <a:ext uri="{FF2B5EF4-FFF2-40B4-BE49-F238E27FC236}">
                <a16:creationId xmlns:a16="http://schemas.microsoft.com/office/drawing/2014/main" id="{C1D8A868-AC3F-0059-CA2B-CE40611A5143}"/>
              </a:ext>
            </a:extLst>
          </p:cNvPr>
          <p:cNvSpPr>
            <a:spLocks noGrp="1"/>
          </p:cNvSpPr>
          <p:nvPr>
            <p:ph idx="1"/>
          </p:nvPr>
        </p:nvSpPr>
        <p:spPr/>
        <p:txBody>
          <a:bodyPr/>
          <a:lstStyle/>
          <a:p>
            <a:r>
              <a:rPr lang="en-US" dirty="0"/>
              <a:t>Parentingmontana.org</a:t>
            </a:r>
          </a:p>
          <a:p>
            <a:r>
              <a:rPr lang="en-US" dirty="0" smtClean="0"/>
              <a:t>Loveandlogic.com</a:t>
            </a:r>
          </a:p>
          <a:p>
            <a:r>
              <a:rPr lang="en-US" dirty="0" smtClean="0">
                <a:hlinkClick r:id="rId2"/>
              </a:rPr>
              <a:t>How to Stop a Bully Video Link</a:t>
            </a:r>
            <a:endParaRPr lang="en-US" dirty="0"/>
          </a:p>
          <a:p>
            <a:pPr lvl="1"/>
            <a:r>
              <a:rPr lang="en-US" dirty="0"/>
              <a:t>Blog</a:t>
            </a:r>
          </a:p>
          <a:p>
            <a:pPr lvl="1"/>
            <a:r>
              <a:rPr lang="en-US" dirty="0"/>
              <a:t>Weekly Newsletter</a:t>
            </a:r>
          </a:p>
          <a:p>
            <a:endParaRPr lang="en-US" dirty="0"/>
          </a:p>
        </p:txBody>
      </p:sp>
    </p:spTree>
    <p:extLst>
      <p:ext uri="{BB962C8B-B14F-4D97-AF65-F5344CB8AC3E}">
        <p14:creationId xmlns:p14="http://schemas.microsoft.com/office/powerpoint/2010/main" val="1171093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EA45C-122B-4A91-0B5A-B1419F0F92CB}"/>
              </a:ext>
            </a:extLst>
          </p:cNvPr>
          <p:cNvSpPr>
            <a:spLocks noGrp="1"/>
          </p:cNvSpPr>
          <p:nvPr>
            <p:ph type="title"/>
          </p:nvPr>
        </p:nvSpPr>
        <p:spPr/>
        <p:txBody>
          <a:bodyPr>
            <a:normAutofit fontScale="90000"/>
          </a:bodyPr>
          <a:lstStyle/>
          <a:p>
            <a:r>
              <a:rPr lang="en-US" dirty="0"/>
              <a:t>What does social-emotional development look like now?</a:t>
            </a:r>
            <a:br>
              <a:rPr lang="en-US" dirty="0"/>
            </a:br>
            <a:endParaRPr lang="en-US" dirty="0"/>
          </a:p>
        </p:txBody>
      </p:sp>
      <p:sp>
        <p:nvSpPr>
          <p:cNvPr id="3" name="Content Placeholder 2">
            <a:extLst>
              <a:ext uri="{FF2B5EF4-FFF2-40B4-BE49-F238E27FC236}">
                <a16:creationId xmlns:a16="http://schemas.microsoft.com/office/drawing/2014/main" id="{14A0DDF6-5164-396F-76A7-000DB87F3553}"/>
              </a:ext>
            </a:extLst>
          </p:cNvPr>
          <p:cNvSpPr>
            <a:spLocks noGrp="1"/>
          </p:cNvSpPr>
          <p:nvPr>
            <p:ph idx="1"/>
          </p:nvPr>
        </p:nvSpPr>
        <p:spPr/>
        <p:txBody>
          <a:bodyPr/>
          <a:lstStyle/>
          <a:p>
            <a:endParaRPr lang="en-US"/>
          </a:p>
        </p:txBody>
      </p:sp>
      <p:pic>
        <p:nvPicPr>
          <p:cNvPr id="4" name="Content Placeholder 4">
            <a:extLst>
              <a:ext uri="{FF2B5EF4-FFF2-40B4-BE49-F238E27FC236}">
                <a16:creationId xmlns:a16="http://schemas.microsoft.com/office/drawing/2014/main" id="{61E7C8FA-92B7-A5EC-B1AE-0F36E30ADC74}"/>
              </a:ext>
            </a:extLst>
          </p:cNvPr>
          <p:cNvPicPr>
            <a:picLocks noChangeAspect="1"/>
          </p:cNvPicPr>
          <p:nvPr/>
        </p:nvPicPr>
        <p:blipFill>
          <a:blip r:embed="rId2"/>
          <a:stretch>
            <a:fillRect/>
          </a:stretch>
        </p:blipFill>
        <p:spPr>
          <a:xfrm>
            <a:off x="3338622" y="2184991"/>
            <a:ext cx="4738875" cy="4056321"/>
          </a:xfrm>
          <a:prstGeom prst="rect">
            <a:avLst/>
          </a:prstGeom>
          <a:effectLst>
            <a:softEdge rad="152400"/>
          </a:effectLst>
        </p:spPr>
      </p:pic>
    </p:spTree>
    <p:extLst>
      <p:ext uri="{BB962C8B-B14F-4D97-AF65-F5344CB8AC3E}">
        <p14:creationId xmlns:p14="http://schemas.microsoft.com/office/powerpoint/2010/main" val="3978789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49B5F-A7EB-AE3E-B3D6-7449ED79160C}"/>
              </a:ext>
            </a:extLst>
          </p:cNvPr>
          <p:cNvSpPr>
            <a:spLocks noGrp="1"/>
          </p:cNvSpPr>
          <p:nvPr>
            <p:ph type="title"/>
          </p:nvPr>
        </p:nvSpPr>
        <p:spPr/>
        <p:txBody>
          <a:bodyPr/>
          <a:lstStyle/>
          <a:p>
            <a:r>
              <a:rPr lang="en-US" dirty="0"/>
              <a:t>5 Competencies – Let’s’ go Define them</a:t>
            </a:r>
          </a:p>
        </p:txBody>
      </p:sp>
      <p:sp>
        <p:nvSpPr>
          <p:cNvPr id="3" name="Content Placeholder 2">
            <a:extLst>
              <a:ext uri="{FF2B5EF4-FFF2-40B4-BE49-F238E27FC236}">
                <a16:creationId xmlns:a16="http://schemas.microsoft.com/office/drawing/2014/main" id="{F40778EF-C9D1-525D-57CA-4B2C306EC791}"/>
              </a:ext>
            </a:extLst>
          </p:cNvPr>
          <p:cNvSpPr>
            <a:spLocks noGrp="1"/>
          </p:cNvSpPr>
          <p:nvPr>
            <p:ph idx="1"/>
          </p:nvPr>
        </p:nvSpPr>
        <p:spPr/>
        <p:txBody>
          <a:bodyPr>
            <a:normAutofit fontScale="92500" lnSpcReduction="20000"/>
          </a:bodyPr>
          <a:lstStyle/>
          <a:p>
            <a:pPr marL="0" indent="0">
              <a:buNone/>
            </a:pPr>
            <a:r>
              <a:rPr lang="en-US" b="1" dirty="0">
                <a:effectLst/>
              </a:rPr>
              <a:t>Self-awareness</a:t>
            </a:r>
          </a:p>
          <a:p>
            <a:r>
              <a:rPr lang="en-US" dirty="0">
                <a:effectLst/>
              </a:rPr>
              <a:t>______________________________________________________________________________</a:t>
            </a:r>
          </a:p>
          <a:p>
            <a:pPr marL="0" indent="0">
              <a:buNone/>
            </a:pPr>
            <a:r>
              <a:rPr lang="en-US" b="1" dirty="0">
                <a:effectLst/>
              </a:rPr>
              <a:t>Self-management</a:t>
            </a:r>
          </a:p>
          <a:p>
            <a:r>
              <a:rPr lang="en-US" dirty="0">
                <a:effectLst/>
              </a:rPr>
              <a:t>______________________________________________________________________________</a:t>
            </a:r>
          </a:p>
          <a:p>
            <a:pPr marL="0" indent="0">
              <a:buNone/>
            </a:pPr>
            <a:r>
              <a:rPr lang="en-US" b="1" dirty="0">
                <a:effectLst/>
              </a:rPr>
              <a:t>Social awareness</a:t>
            </a:r>
          </a:p>
          <a:p>
            <a:r>
              <a:rPr lang="en-US" dirty="0">
                <a:effectLst/>
              </a:rPr>
              <a:t>______________________________________________________________________________</a:t>
            </a:r>
          </a:p>
          <a:p>
            <a:pPr marL="0" indent="0">
              <a:buNone/>
            </a:pPr>
            <a:r>
              <a:rPr lang="en-US" b="1" dirty="0">
                <a:effectLst/>
              </a:rPr>
              <a:t>Relationship skills</a:t>
            </a:r>
          </a:p>
          <a:p>
            <a:r>
              <a:rPr lang="en-US" dirty="0">
                <a:effectLst/>
              </a:rPr>
              <a:t>______________________________________________________________________________</a:t>
            </a:r>
          </a:p>
          <a:p>
            <a:pPr marL="0" indent="0">
              <a:buNone/>
            </a:pPr>
            <a:r>
              <a:rPr lang="en-US" b="1" dirty="0">
                <a:effectLst/>
              </a:rPr>
              <a:t>Making responsible decisions</a:t>
            </a:r>
          </a:p>
          <a:p>
            <a:r>
              <a:rPr lang="en-US" dirty="0">
                <a:effectLst/>
              </a:rPr>
              <a:t>______________________________________________________________________________</a:t>
            </a:r>
          </a:p>
          <a:p>
            <a:endParaRPr lang="en-US" dirty="0"/>
          </a:p>
        </p:txBody>
      </p:sp>
    </p:spTree>
    <p:extLst>
      <p:ext uri="{BB962C8B-B14F-4D97-AF65-F5344CB8AC3E}">
        <p14:creationId xmlns:p14="http://schemas.microsoft.com/office/powerpoint/2010/main" val="950982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AD261-638A-247C-6A96-D6DF3690F1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BA34EEC-7747-1B66-2D78-5BFD347BAC98}"/>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88C7B465-4B29-020A-BC84-10763DD44DBC}"/>
              </a:ext>
            </a:extLst>
          </p:cNvPr>
          <p:cNvSpPr/>
          <p:nvPr/>
        </p:nvSpPr>
        <p:spPr>
          <a:xfrm>
            <a:off x="1765936" y="202869"/>
            <a:ext cx="800090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Choices</a:t>
            </a:r>
            <a:r>
              <a:rPr lang="en-US" sz="5400" b="1" cap="none" spc="0" dirty="0">
                <a:ln/>
                <a:solidFill>
                  <a:schemeClr val="accent3"/>
                </a:solidFill>
                <a:effectLst/>
              </a:rPr>
              <a:t> Based on: SELF</a:t>
            </a:r>
          </a:p>
        </p:txBody>
      </p:sp>
      <p:graphicFrame>
        <p:nvGraphicFramePr>
          <p:cNvPr id="5" name="Object 4">
            <a:extLst>
              <a:ext uri="{FF2B5EF4-FFF2-40B4-BE49-F238E27FC236}">
                <a16:creationId xmlns:a16="http://schemas.microsoft.com/office/drawing/2014/main" id="{E0CE7109-CA3F-0DE0-711C-D20B09A098C8}"/>
              </a:ext>
            </a:extLst>
          </p:cNvPr>
          <p:cNvGraphicFramePr>
            <a:graphicFrameLocks noChangeAspect="1"/>
          </p:cNvGraphicFramePr>
          <p:nvPr>
            <p:extLst>
              <p:ext uri="{D42A27DB-BD31-4B8C-83A1-F6EECF244321}">
                <p14:modId xmlns:p14="http://schemas.microsoft.com/office/powerpoint/2010/main" val="1731160275"/>
              </p:ext>
            </p:extLst>
          </p:nvPr>
        </p:nvGraphicFramePr>
        <p:xfrm>
          <a:off x="1550831" y="1483083"/>
          <a:ext cx="3382118" cy="5055743"/>
        </p:xfrm>
        <a:graphic>
          <a:graphicData uri="http://schemas.openxmlformats.org/presentationml/2006/ole">
            <mc:AlternateContent xmlns:mc="http://schemas.openxmlformats.org/markup-compatibility/2006">
              <mc:Choice xmlns:v="urn:schemas-microsoft-com:vml" Requires="v">
                <p:oleObj spid="_x0000_s1031" name="Bitmap Image" r:id="rId3" imgW="1847880" imgH="2762280" progId="PBrush">
                  <p:embed/>
                </p:oleObj>
              </mc:Choice>
              <mc:Fallback>
                <p:oleObj name="Bitmap Image" r:id="rId3" imgW="1847880" imgH="2762280" progId="PBrush">
                  <p:embed/>
                  <p:pic>
                    <p:nvPicPr>
                      <p:cNvPr id="5" name="Object 4">
                        <a:extLst>
                          <a:ext uri="{FF2B5EF4-FFF2-40B4-BE49-F238E27FC236}">
                            <a16:creationId xmlns:a16="http://schemas.microsoft.com/office/drawing/2014/main" id="{E0CE7109-CA3F-0DE0-711C-D20B09A098C8}"/>
                          </a:ext>
                        </a:extLst>
                      </p:cNvPr>
                      <p:cNvPicPr/>
                      <p:nvPr/>
                    </p:nvPicPr>
                    <p:blipFill>
                      <a:blip r:embed="rId4"/>
                      <a:stretch>
                        <a:fillRect/>
                      </a:stretch>
                    </p:blipFill>
                    <p:spPr>
                      <a:xfrm>
                        <a:off x="1550831" y="1483083"/>
                        <a:ext cx="3382118" cy="505574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AC2AADAF-C63B-A576-8CCE-D82B22C385DF}"/>
              </a:ext>
            </a:extLst>
          </p:cNvPr>
          <p:cNvGraphicFramePr>
            <a:graphicFrameLocks noChangeAspect="1"/>
          </p:cNvGraphicFramePr>
          <p:nvPr>
            <p:extLst>
              <p:ext uri="{D42A27DB-BD31-4B8C-83A1-F6EECF244321}">
                <p14:modId xmlns:p14="http://schemas.microsoft.com/office/powerpoint/2010/main" val="363523935"/>
              </p:ext>
            </p:extLst>
          </p:nvPr>
        </p:nvGraphicFramePr>
        <p:xfrm>
          <a:off x="6330410" y="1483084"/>
          <a:ext cx="3933124" cy="5009556"/>
        </p:xfrm>
        <a:graphic>
          <a:graphicData uri="http://schemas.openxmlformats.org/presentationml/2006/ole">
            <mc:AlternateContent xmlns:mc="http://schemas.openxmlformats.org/markup-compatibility/2006">
              <mc:Choice xmlns:v="urn:schemas-microsoft-com:vml" Requires="v">
                <p:oleObj spid="_x0000_s1032" name="Bitmap Image" r:id="rId5" imgW="1809720" imgH="2305080" progId="PBrush">
                  <p:embed/>
                </p:oleObj>
              </mc:Choice>
              <mc:Fallback>
                <p:oleObj name="Bitmap Image" r:id="rId5" imgW="1809720" imgH="2305080" progId="PBrush">
                  <p:embed/>
                  <p:pic>
                    <p:nvPicPr>
                      <p:cNvPr id="6" name="Object 5">
                        <a:extLst>
                          <a:ext uri="{FF2B5EF4-FFF2-40B4-BE49-F238E27FC236}">
                            <a16:creationId xmlns:a16="http://schemas.microsoft.com/office/drawing/2014/main" id="{AC2AADAF-C63B-A576-8CCE-D82B22C385DF}"/>
                          </a:ext>
                        </a:extLst>
                      </p:cNvPr>
                      <p:cNvPicPr/>
                      <p:nvPr/>
                    </p:nvPicPr>
                    <p:blipFill>
                      <a:blip r:embed="rId6"/>
                      <a:stretch>
                        <a:fillRect/>
                      </a:stretch>
                    </p:blipFill>
                    <p:spPr>
                      <a:xfrm>
                        <a:off x="6330410" y="1483084"/>
                        <a:ext cx="3933124" cy="5009556"/>
                      </a:xfrm>
                      <a:prstGeom prst="rect">
                        <a:avLst/>
                      </a:prstGeom>
                    </p:spPr>
                  </p:pic>
                </p:oleObj>
              </mc:Fallback>
            </mc:AlternateContent>
          </a:graphicData>
        </a:graphic>
      </p:graphicFrame>
    </p:spTree>
    <p:extLst>
      <p:ext uri="{BB962C8B-B14F-4D97-AF65-F5344CB8AC3E}">
        <p14:creationId xmlns:p14="http://schemas.microsoft.com/office/powerpoint/2010/main" val="227954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A183D-1BCC-7D53-2878-20D8346D8E6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A250FF-CA6A-5ABB-9A10-5F47E48243AB}"/>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2D3C496F-04E3-FF9F-499C-2693798C27D5}"/>
              </a:ext>
            </a:extLst>
          </p:cNvPr>
          <p:cNvSpPr/>
          <p:nvPr/>
        </p:nvSpPr>
        <p:spPr>
          <a:xfrm>
            <a:off x="1539319" y="222475"/>
            <a:ext cx="9110186"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Choices Based on: OTHERS</a:t>
            </a:r>
          </a:p>
        </p:txBody>
      </p:sp>
      <p:graphicFrame>
        <p:nvGraphicFramePr>
          <p:cNvPr id="5" name="Object 4">
            <a:extLst>
              <a:ext uri="{FF2B5EF4-FFF2-40B4-BE49-F238E27FC236}">
                <a16:creationId xmlns:a16="http://schemas.microsoft.com/office/drawing/2014/main" id="{2868CE82-67F4-D4DB-B327-FFCD18CB7C19}"/>
              </a:ext>
            </a:extLst>
          </p:cNvPr>
          <p:cNvGraphicFramePr>
            <a:graphicFrameLocks noChangeAspect="1"/>
          </p:cNvGraphicFramePr>
          <p:nvPr>
            <p:extLst>
              <p:ext uri="{D42A27DB-BD31-4B8C-83A1-F6EECF244321}">
                <p14:modId xmlns:p14="http://schemas.microsoft.com/office/powerpoint/2010/main" val="3326378615"/>
              </p:ext>
            </p:extLst>
          </p:nvPr>
        </p:nvGraphicFramePr>
        <p:xfrm>
          <a:off x="1539319" y="1298204"/>
          <a:ext cx="3511146" cy="5429607"/>
        </p:xfrm>
        <a:graphic>
          <a:graphicData uri="http://schemas.openxmlformats.org/presentationml/2006/ole">
            <mc:AlternateContent xmlns:mc="http://schemas.openxmlformats.org/markup-compatibility/2006">
              <mc:Choice xmlns:v="urn:schemas-microsoft-com:vml" Requires="v">
                <p:oleObj spid="_x0000_s2055" name="Bitmap Image" r:id="rId3" imgW="1847880" imgH="2857680" progId="PBrush">
                  <p:embed/>
                </p:oleObj>
              </mc:Choice>
              <mc:Fallback>
                <p:oleObj name="Bitmap Image" r:id="rId3" imgW="1847880" imgH="2857680" progId="PBrush">
                  <p:embed/>
                  <p:pic>
                    <p:nvPicPr>
                      <p:cNvPr id="5" name="Object 4">
                        <a:extLst>
                          <a:ext uri="{FF2B5EF4-FFF2-40B4-BE49-F238E27FC236}">
                            <a16:creationId xmlns:a16="http://schemas.microsoft.com/office/drawing/2014/main" id="{2868CE82-67F4-D4DB-B327-FFCD18CB7C19}"/>
                          </a:ext>
                        </a:extLst>
                      </p:cNvPr>
                      <p:cNvPicPr/>
                      <p:nvPr/>
                    </p:nvPicPr>
                    <p:blipFill>
                      <a:blip r:embed="rId4"/>
                      <a:stretch>
                        <a:fillRect/>
                      </a:stretch>
                    </p:blipFill>
                    <p:spPr>
                      <a:xfrm>
                        <a:off x="1539319" y="1298204"/>
                        <a:ext cx="3511146" cy="542960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E792BC85-13F4-343E-C9A3-2FDDA71AC636}"/>
              </a:ext>
            </a:extLst>
          </p:cNvPr>
          <p:cNvGraphicFramePr>
            <a:graphicFrameLocks noChangeAspect="1"/>
          </p:cNvGraphicFramePr>
          <p:nvPr>
            <p:extLst>
              <p:ext uri="{D42A27DB-BD31-4B8C-83A1-F6EECF244321}">
                <p14:modId xmlns:p14="http://schemas.microsoft.com/office/powerpoint/2010/main" val="3338712008"/>
              </p:ext>
            </p:extLst>
          </p:nvPr>
        </p:nvGraphicFramePr>
        <p:xfrm>
          <a:off x="6142868" y="1298204"/>
          <a:ext cx="4004228" cy="5311732"/>
        </p:xfrm>
        <a:graphic>
          <a:graphicData uri="http://schemas.openxmlformats.org/presentationml/2006/ole">
            <mc:AlternateContent xmlns:mc="http://schemas.openxmlformats.org/markup-compatibility/2006">
              <mc:Choice xmlns:v="urn:schemas-microsoft-com:vml" Requires="v">
                <p:oleObj spid="_x0000_s2056" name="Bitmap Image" r:id="rId5" imgW="1866960" imgH="2476440" progId="PBrush">
                  <p:embed/>
                </p:oleObj>
              </mc:Choice>
              <mc:Fallback>
                <p:oleObj name="Bitmap Image" r:id="rId5" imgW="1866960" imgH="2476440" progId="PBrush">
                  <p:embed/>
                  <p:pic>
                    <p:nvPicPr>
                      <p:cNvPr id="6" name="Object 5">
                        <a:extLst>
                          <a:ext uri="{FF2B5EF4-FFF2-40B4-BE49-F238E27FC236}">
                            <a16:creationId xmlns:a16="http://schemas.microsoft.com/office/drawing/2014/main" id="{E792BC85-13F4-343E-C9A3-2FDDA71AC636}"/>
                          </a:ext>
                        </a:extLst>
                      </p:cNvPr>
                      <p:cNvPicPr/>
                      <p:nvPr/>
                    </p:nvPicPr>
                    <p:blipFill>
                      <a:blip r:embed="rId6"/>
                      <a:stretch>
                        <a:fillRect/>
                      </a:stretch>
                    </p:blipFill>
                    <p:spPr>
                      <a:xfrm>
                        <a:off x="6142868" y="1298204"/>
                        <a:ext cx="4004228" cy="5311732"/>
                      </a:xfrm>
                      <a:prstGeom prst="rect">
                        <a:avLst/>
                      </a:prstGeom>
                    </p:spPr>
                  </p:pic>
                </p:oleObj>
              </mc:Fallback>
            </mc:AlternateContent>
          </a:graphicData>
        </a:graphic>
      </p:graphicFrame>
    </p:spTree>
    <p:extLst>
      <p:ext uri="{BB962C8B-B14F-4D97-AF65-F5344CB8AC3E}">
        <p14:creationId xmlns:p14="http://schemas.microsoft.com/office/powerpoint/2010/main" val="875120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908E0-88ED-3E3C-18E5-2AB0C8EB17B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3849B24-B364-A43F-A53B-0D021B9DA237}"/>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7A1CC018-8640-DE62-2A51-8316A5E1C13E}"/>
              </a:ext>
            </a:extLst>
          </p:cNvPr>
          <p:cNvSpPr/>
          <p:nvPr/>
        </p:nvSpPr>
        <p:spPr>
          <a:xfrm>
            <a:off x="141666" y="147935"/>
            <a:ext cx="11525912"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Choices Based on: SELF &amp; OTHERS</a:t>
            </a:r>
          </a:p>
        </p:txBody>
      </p:sp>
      <p:graphicFrame>
        <p:nvGraphicFramePr>
          <p:cNvPr id="5" name="Object 4">
            <a:extLst>
              <a:ext uri="{FF2B5EF4-FFF2-40B4-BE49-F238E27FC236}">
                <a16:creationId xmlns:a16="http://schemas.microsoft.com/office/drawing/2014/main" id="{16843483-5FBD-379B-A929-CA79672D7D42}"/>
              </a:ext>
            </a:extLst>
          </p:cNvPr>
          <p:cNvGraphicFramePr>
            <a:graphicFrameLocks noChangeAspect="1"/>
          </p:cNvGraphicFramePr>
          <p:nvPr>
            <p:extLst>
              <p:ext uri="{D42A27DB-BD31-4B8C-83A1-F6EECF244321}">
                <p14:modId xmlns:p14="http://schemas.microsoft.com/office/powerpoint/2010/main" val="2485821118"/>
              </p:ext>
            </p:extLst>
          </p:nvPr>
        </p:nvGraphicFramePr>
        <p:xfrm>
          <a:off x="4173074" y="1166535"/>
          <a:ext cx="3288822" cy="5543530"/>
        </p:xfrm>
        <a:graphic>
          <a:graphicData uri="http://schemas.openxmlformats.org/presentationml/2006/ole">
            <mc:AlternateContent xmlns:mc="http://schemas.openxmlformats.org/markup-compatibility/2006">
              <mc:Choice xmlns:v="urn:schemas-microsoft-com:vml" Requires="v">
                <p:oleObj spid="_x0000_s3080" name="Bitmap Image" r:id="rId3" imgW="1847880" imgH="3114720" progId="PBrush">
                  <p:embed/>
                </p:oleObj>
              </mc:Choice>
              <mc:Fallback>
                <p:oleObj name="Bitmap Image" r:id="rId3" imgW="1847880" imgH="3114720" progId="PBrush">
                  <p:embed/>
                  <p:pic>
                    <p:nvPicPr>
                      <p:cNvPr id="5" name="Object 4">
                        <a:extLst>
                          <a:ext uri="{FF2B5EF4-FFF2-40B4-BE49-F238E27FC236}">
                            <a16:creationId xmlns:a16="http://schemas.microsoft.com/office/drawing/2014/main" id="{16843483-5FBD-379B-A929-CA79672D7D42}"/>
                          </a:ext>
                        </a:extLst>
                      </p:cNvPr>
                      <p:cNvPicPr/>
                      <p:nvPr/>
                    </p:nvPicPr>
                    <p:blipFill>
                      <a:blip r:embed="rId4"/>
                      <a:stretch>
                        <a:fillRect/>
                      </a:stretch>
                    </p:blipFill>
                    <p:spPr>
                      <a:xfrm>
                        <a:off x="4173074" y="1166535"/>
                        <a:ext cx="3288822" cy="5543530"/>
                      </a:xfrm>
                      <a:prstGeom prst="rect">
                        <a:avLst/>
                      </a:prstGeom>
                    </p:spPr>
                  </p:pic>
                </p:oleObj>
              </mc:Fallback>
            </mc:AlternateContent>
          </a:graphicData>
        </a:graphic>
      </p:graphicFrame>
    </p:spTree>
    <p:extLst>
      <p:ext uri="{BB962C8B-B14F-4D97-AF65-F5344CB8AC3E}">
        <p14:creationId xmlns:p14="http://schemas.microsoft.com/office/powerpoint/2010/main" val="2497275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3722C-ADCF-6D1A-E799-14720CA2FF14}"/>
              </a:ext>
            </a:extLst>
          </p:cNvPr>
          <p:cNvSpPr>
            <a:spLocks noGrp="1"/>
          </p:cNvSpPr>
          <p:nvPr>
            <p:ph type="title"/>
          </p:nvPr>
        </p:nvSpPr>
        <p:spPr/>
        <p:txBody>
          <a:bodyPr/>
          <a:lstStyle/>
          <a:p>
            <a:r>
              <a:rPr lang="en-US" b="1" dirty="0"/>
              <a:t>2</a:t>
            </a:r>
            <a:r>
              <a:rPr lang="en-US" b="1" baseline="30000" dirty="0"/>
              <a:t>nd</a:t>
            </a:r>
            <a:r>
              <a:rPr lang="en-US" b="1" dirty="0"/>
              <a:t> Grade</a:t>
            </a:r>
            <a:endParaRPr lang="en-US" dirty="0"/>
          </a:p>
        </p:txBody>
      </p:sp>
      <p:sp>
        <p:nvSpPr>
          <p:cNvPr id="3" name="Content Placeholder 2">
            <a:extLst>
              <a:ext uri="{FF2B5EF4-FFF2-40B4-BE49-F238E27FC236}">
                <a16:creationId xmlns:a16="http://schemas.microsoft.com/office/drawing/2014/main" id="{7584CDEC-6383-770C-480C-5F8BBC947309}"/>
              </a:ext>
            </a:extLst>
          </p:cNvPr>
          <p:cNvSpPr>
            <a:spLocks noGrp="1"/>
          </p:cNvSpPr>
          <p:nvPr>
            <p:ph idx="1"/>
          </p:nvPr>
        </p:nvSpPr>
        <p:spPr/>
        <p:txBody>
          <a:bodyPr/>
          <a:lstStyle/>
          <a:p>
            <a:r>
              <a:rPr lang="en-US" dirty="0">
                <a:effectLst/>
              </a:rPr>
              <a:t>Enjoy being part of a team, group, or club</a:t>
            </a:r>
          </a:p>
          <a:p>
            <a:r>
              <a:rPr lang="en-US" dirty="0">
                <a:effectLst/>
              </a:rPr>
              <a:t>Experience periods of dramatic emotion and impatience (feeling that everyone is against them) and then bounce right back to everything being just fine</a:t>
            </a:r>
          </a:p>
          <a:p>
            <a:r>
              <a:rPr lang="en-US" dirty="0">
                <a:effectLst/>
              </a:rPr>
              <a:t>Start seeing things from other points of view and incorporate that into everyday life</a:t>
            </a:r>
          </a:p>
          <a:p>
            <a:r>
              <a:rPr lang="en-US" dirty="0">
                <a:effectLst/>
              </a:rPr>
              <a:t>Be somewhat aware of others’ perceptions of them</a:t>
            </a:r>
          </a:p>
          <a:p>
            <a:r>
              <a:rPr lang="en-US" dirty="0">
                <a:effectLst/>
              </a:rPr>
              <a:t>Want to behave well, but aren’t yet very attentive to directions</a:t>
            </a:r>
          </a:p>
          <a:p>
            <a:endParaRPr lang="en-US" dirty="0"/>
          </a:p>
        </p:txBody>
      </p:sp>
    </p:spTree>
    <p:extLst>
      <p:ext uri="{BB962C8B-B14F-4D97-AF65-F5344CB8AC3E}">
        <p14:creationId xmlns:p14="http://schemas.microsoft.com/office/powerpoint/2010/main" val="369399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68A98-50C7-1139-E92D-0B69668A6BCC}"/>
              </a:ext>
            </a:extLst>
          </p:cNvPr>
          <p:cNvSpPr>
            <a:spLocks noGrp="1"/>
          </p:cNvSpPr>
          <p:nvPr>
            <p:ph type="title"/>
          </p:nvPr>
        </p:nvSpPr>
        <p:spPr/>
        <p:txBody>
          <a:bodyPr/>
          <a:lstStyle/>
          <a:p>
            <a:r>
              <a:rPr lang="en-US" b="1" dirty="0"/>
              <a:t>3</a:t>
            </a:r>
            <a:r>
              <a:rPr lang="en-US" b="1" baseline="30000" dirty="0"/>
              <a:t>rd</a:t>
            </a:r>
            <a:r>
              <a:rPr lang="en-US" b="1" dirty="0"/>
              <a:t> Grade</a:t>
            </a:r>
            <a:endParaRPr lang="en-US" dirty="0"/>
          </a:p>
        </p:txBody>
      </p:sp>
      <p:sp>
        <p:nvSpPr>
          <p:cNvPr id="3" name="Content Placeholder 2">
            <a:extLst>
              <a:ext uri="{FF2B5EF4-FFF2-40B4-BE49-F238E27FC236}">
                <a16:creationId xmlns:a16="http://schemas.microsoft.com/office/drawing/2014/main" id="{0C74F739-0895-80E6-C6B2-2D9262A5CDB3}"/>
              </a:ext>
            </a:extLst>
          </p:cNvPr>
          <p:cNvSpPr>
            <a:spLocks noGrp="1"/>
          </p:cNvSpPr>
          <p:nvPr>
            <p:ph idx="1"/>
          </p:nvPr>
        </p:nvSpPr>
        <p:spPr/>
        <p:txBody>
          <a:bodyPr/>
          <a:lstStyle/>
          <a:p>
            <a:r>
              <a:rPr lang="en-US" dirty="0">
                <a:effectLst/>
              </a:rPr>
              <a:t>Have moments of extreme insecurity and need a lot of encouragement from family and loved ones</a:t>
            </a:r>
          </a:p>
          <a:p>
            <a:r>
              <a:rPr lang="en-US" dirty="0">
                <a:effectLst/>
              </a:rPr>
              <a:t>Change often between being helpful and upbeat to being unhelpful and grouchy </a:t>
            </a:r>
            <a:endParaRPr lang="en-US" dirty="0"/>
          </a:p>
          <a:p>
            <a:r>
              <a:rPr lang="en-US" dirty="0"/>
              <a:t>Share secrets and jokes with friends</a:t>
            </a:r>
          </a:p>
          <a:p>
            <a:r>
              <a:rPr lang="en-US" dirty="0"/>
              <a:t>May start to develop own identity by withdrawing from family activities and conversations</a:t>
            </a:r>
          </a:p>
          <a:p>
            <a:r>
              <a:rPr lang="en-US" dirty="0"/>
              <a:t>Are affectionate, silly, and curious, but can also be selfish, rude, and argumentative</a:t>
            </a:r>
            <a:endParaRPr lang="en-US" b="1" dirty="0"/>
          </a:p>
          <a:p>
            <a:endParaRPr lang="en-US" dirty="0"/>
          </a:p>
        </p:txBody>
      </p:sp>
    </p:spTree>
    <p:extLst>
      <p:ext uri="{BB962C8B-B14F-4D97-AF65-F5344CB8AC3E}">
        <p14:creationId xmlns:p14="http://schemas.microsoft.com/office/powerpoint/2010/main" val="3752045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AfterglowVTI">
  <a:themeElements>
    <a:clrScheme name="AnalogousFromRegularSeedRightStep">
      <a:dk1>
        <a:srgbClr val="000000"/>
      </a:dk1>
      <a:lt1>
        <a:srgbClr val="FFFFFF"/>
      </a:lt1>
      <a:dk2>
        <a:srgbClr val="2E1B30"/>
      </a:dk2>
      <a:lt2>
        <a:srgbClr val="F3F0F0"/>
      </a:lt2>
      <a:accent1>
        <a:srgbClr val="45AFAD"/>
      </a:accent1>
      <a:accent2>
        <a:srgbClr val="3B82B1"/>
      </a:accent2>
      <a:accent3>
        <a:srgbClr val="4D63C3"/>
      </a:accent3>
      <a:accent4>
        <a:srgbClr val="593EB3"/>
      </a:accent4>
      <a:accent5>
        <a:srgbClr val="994DC3"/>
      </a:accent5>
      <a:accent6>
        <a:srgbClr val="B13BAA"/>
      </a:accent6>
      <a:hlink>
        <a:srgbClr val="BF3F42"/>
      </a:hlink>
      <a:folHlink>
        <a:srgbClr val="7F7F7F"/>
      </a:folHlink>
    </a:clrScheme>
    <a:fontScheme name="Trade Gothic">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terglowVTI" id="{804DBEB7-1920-4C72-A0CB-091339F1875F}" vid="{D4C59F5A-9ECA-4C96-BDFD-0606A75324E3}"/>
    </a:ext>
  </a:extLst>
</a:theme>
</file>

<file path=docProps/app.xml><?xml version="1.0" encoding="utf-8"?>
<Properties xmlns="http://schemas.openxmlformats.org/officeDocument/2006/extended-properties" xmlns:vt="http://schemas.openxmlformats.org/officeDocument/2006/docPropsVTypes">
  <TotalTime>129</TotalTime>
  <Words>1178</Words>
  <Application>Microsoft Office PowerPoint</Application>
  <PresentationFormat>Widescreen</PresentationFormat>
  <Paragraphs>124</Paragraphs>
  <Slides>23</Slides>
  <Notes>0</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Amasis MT Pro</vt:lpstr>
      <vt:lpstr>Arial</vt:lpstr>
      <vt:lpstr>Bookman Old Style</vt:lpstr>
      <vt:lpstr>Trade Gothic Next Cond</vt:lpstr>
      <vt:lpstr>Trade Gothic Next Light</vt:lpstr>
      <vt:lpstr>AfterglowVTI</vt:lpstr>
      <vt:lpstr>Bitmap Image</vt:lpstr>
      <vt:lpstr>Self-Esteem  &amp; Peer Pressure</vt:lpstr>
      <vt:lpstr>PowerPoint Presentation</vt:lpstr>
      <vt:lpstr>What does social-emotional development look like now? </vt:lpstr>
      <vt:lpstr>5 Competencies – Let’s’ go Define them</vt:lpstr>
      <vt:lpstr>PowerPoint Presentation</vt:lpstr>
      <vt:lpstr>PowerPoint Presentation</vt:lpstr>
      <vt:lpstr>PowerPoint Presentation</vt:lpstr>
      <vt:lpstr>2nd Grade</vt:lpstr>
      <vt:lpstr>3rd Grade</vt:lpstr>
      <vt:lpstr>4th Grade </vt:lpstr>
      <vt:lpstr>5th Grade</vt:lpstr>
      <vt:lpstr>Looking ahead….</vt:lpstr>
      <vt:lpstr>What skills are we Teaching/Modeling?</vt:lpstr>
      <vt:lpstr>Benefits to what we are teaching/ModelinG</vt:lpstr>
      <vt:lpstr>Remember  there is POSTIVE Peer Pressure </vt:lpstr>
      <vt:lpstr>Causes of Peer PrESSURE – Why some feel it more than others</vt:lpstr>
      <vt:lpstr>Guiding our Children on How to Handle PEER PRESSURE</vt:lpstr>
      <vt:lpstr>Emotional Regulation (do it) through  Emotional empowerment ( own it)</vt:lpstr>
      <vt:lpstr>Helping your child cope with adversities through: Seven C's of Resilience</vt:lpstr>
      <vt:lpstr>Keys to handle Peer Pressure</vt:lpstr>
      <vt:lpstr>What you can do</vt:lpstr>
      <vt:lpstr>Remember</vt:lpstr>
      <vt:lpstr>Great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Self-Esteem  &amp; Peer Pressure</dc:title>
  <dc:creator>Tiffany Morgan</dc:creator>
  <cp:lastModifiedBy>Susie Lane</cp:lastModifiedBy>
  <cp:revision>7</cp:revision>
  <cp:lastPrinted>2023-02-09T20:29:09Z</cp:lastPrinted>
  <dcterms:created xsi:type="dcterms:W3CDTF">2022-12-02T20:29:30Z</dcterms:created>
  <dcterms:modified xsi:type="dcterms:W3CDTF">2023-03-21T20:52:31Z</dcterms:modified>
</cp:coreProperties>
</file>